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6"/>
  </p:notesMasterIdLst>
  <p:sldIdLst>
    <p:sldId id="256" r:id="rId2"/>
    <p:sldId id="277" r:id="rId3"/>
    <p:sldId id="280" r:id="rId4"/>
    <p:sldId id="281" r:id="rId5"/>
    <p:sldId id="276" r:id="rId6"/>
    <p:sldId id="257" r:id="rId7"/>
    <p:sldId id="258" r:id="rId8"/>
    <p:sldId id="259" r:id="rId9"/>
    <p:sldId id="282" r:id="rId10"/>
    <p:sldId id="278" r:id="rId11"/>
    <p:sldId id="279" r:id="rId12"/>
    <p:sldId id="284" r:id="rId13"/>
    <p:sldId id="287" r:id="rId14"/>
    <p:sldId id="288" r:id="rId15"/>
    <p:sldId id="285" r:id="rId16"/>
    <p:sldId id="262" r:id="rId17"/>
    <p:sldId id="260" r:id="rId18"/>
    <p:sldId id="263" r:id="rId19"/>
    <p:sldId id="264" r:id="rId20"/>
    <p:sldId id="265" r:id="rId21"/>
    <p:sldId id="266" r:id="rId22"/>
    <p:sldId id="267" r:id="rId23"/>
    <p:sldId id="26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155" autoAdjust="0"/>
  </p:normalViewPr>
  <p:slideViewPr>
    <p:cSldViewPr snapToGrid="0">
      <p:cViewPr varScale="1">
        <p:scale>
          <a:sx n="105" d="100"/>
          <a:sy n="105" d="100"/>
        </p:scale>
        <p:origin x="7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39585-327B-4096-AF98-9F3E69EFF30B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960F8-D84E-4F5A-99DA-58AC7C48AC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79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駕駛會話的順序不平衡，以便於在</a:t>
            </a:r>
            <a:r>
              <a:rPr lang="en-US" altLang="zh-TW" dirty="0"/>
              <a:t>TP</a:t>
            </a:r>
            <a:r>
              <a:rPr lang="zh-TW" altLang="en-US" dirty="0"/>
              <a:t>條件下單獨調整時間限制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960F8-D84E-4F5A-99DA-58AC7C48ACA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12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原本的</a:t>
            </a:r>
            <a:r>
              <a:rPr lang="en-US" altLang="zh-TW" dirty="0"/>
              <a:t>DBQ</a:t>
            </a:r>
            <a:r>
              <a:rPr lang="zh-TW" altLang="en-US" dirty="0"/>
              <a:t>為</a:t>
            </a:r>
            <a:r>
              <a:rPr lang="en-US" altLang="zh-TW" dirty="0"/>
              <a:t>27</a:t>
            </a:r>
            <a:r>
              <a:rPr lang="zh-TW" altLang="en-US" dirty="0"/>
              <a:t>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960F8-D84E-4F5A-99DA-58AC7C48ACA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29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960F8-D84E-4F5A-99DA-58AC7C48ACA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83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960F8-D84E-4F5A-99DA-58AC7C48ACA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24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960F8-D84E-4F5A-99DA-58AC7C48ACA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65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960F8-D84E-4F5A-99DA-58AC7C48ACA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700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960F8-D84E-4F5A-99DA-58AC7C48ACA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42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在每個路口都顯示了路線引導箭頭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sz="1200" dirty="0"/>
              <a:t>阻止本車超越前方車輛  </a:t>
            </a:r>
            <a:r>
              <a:rPr lang="en-US" altLang="zh-TW" sz="1200" dirty="0"/>
              <a:t>3.</a:t>
            </a:r>
            <a:r>
              <a:rPr lang="zh-TW" altLang="en-US" sz="1200" dirty="0"/>
              <a:t>本車需在障礙物前減速，直到對向車道車流量通過障礙物 </a:t>
            </a:r>
            <a:r>
              <a:rPr lang="en-US" altLang="zh-TW" sz="1200" dirty="0"/>
              <a:t>4.</a:t>
            </a:r>
            <a:r>
              <a:rPr lang="zh-TW" altLang="en-US" sz="1200" dirty="0"/>
              <a:t>在十字路口橫向車道有車流量時，本車無法通過十字路口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960F8-D84E-4F5A-99DA-58AC7C48ACA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2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8F8A-0CFB-4C97-ADD7-50A0F283DC3B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F233-6141-4376-8164-441D6484A364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1217-12E6-4FA6-BF60-10AFDB3DAB7A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1215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463040"/>
            <a:ext cx="10058400" cy="47091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4078-B11F-42F2-99D3-54578BC8EF04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7051779-37B7-4F89-80D8-3E850A6582E0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82A0-A76A-45AD-83BC-BCEED54CA5DD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E27B-787C-45CE-B224-6948C0B22ED9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2D78-3FFA-4959-B77C-2052D0D0D66F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2CEF-90B2-4D9B-AED4-27C870ACAB83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984A-94C2-4608-9610-6DB26D0F6374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6E10-45C8-4F59-8E2A-C3DB652F1B94}" type="datetime1">
              <a:rPr lang="en-US" altLang="zh-TW" smtClean="0"/>
              <a:t>3/20/2020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6CB223F-B7E5-4463-B7AB-855C202F097C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0EE679-5BED-4186-B302-F35C69A2F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325691"/>
            <a:ext cx="9966960" cy="30358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4000" dirty="0">
                <a:solidFill>
                  <a:schemeClr val="tx1"/>
                </a:solidFill>
                <a:latin typeface="+mn-ea"/>
                <a:ea typeface="+mn-ea"/>
              </a:rPr>
              <a:t>The effects of time pressure on driver performance</a:t>
            </a:r>
            <a:r>
              <a:rPr lang="zh-TW" altLang="en-US" sz="40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TW" sz="4000" dirty="0">
                <a:solidFill>
                  <a:schemeClr val="tx1"/>
                </a:solidFill>
                <a:latin typeface="+mn-ea"/>
                <a:ea typeface="+mn-ea"/>
              </a:rPr>
              <a:t>and physiological activity: </a:t>
            </a:r>
            <a:br>
              <a:rPr lang="en-US" altLang="zh-TW" sz="40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4000" dirty="0">
                <a:solidFill>
                  <a:schemeClr val="tx1"/>
                </a:solidFill>
                <a:latin typeface="+mn-ea"/>
                <a:ea typeface="+mn-ea"/>
              </a:rPr>
              <a:t>A driving simulator study</a:t>
            </a:r>
            <a:endParaRPr lang="zh-TW" altLang="en-US" sz="4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23AFE7D-2A3A-4AFE-B2B3-B2A52B108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775014"/>
            <a:ext cx="7839262" cy="1743232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+mn-ea"/>
              </a:rPr>
              <a:t>Transportation Research Part F 41 (2016) 150–169</a:t>
            </a:r>
          </a:p>
          <a:p>
            <a:r>
              <a:rPr lang="en-US" altLang="zh-TW" dirty="0">
                <a:latin typeface="+mn-ea"/>
              </a:rPr>
              <a:t>E. Rendon-Velez , P. M . van Leeuwen , R. </a:t>
            </a:r>
            <a:r>
              <a:rPr lang="en-US" altLang="zh-TW" dirty="0" err="1">
                <a:latin typeface="+mn-ea"/>
              </a:rPr>
              <a:t>Happee</a:t>
            </a:r>
            <a:r>
              <a:rPr lang="en-US" altLang="zh-TW" dirty="0">
                <a:latin typeface="+mn-ea"/>
              </a:rPr>
              <a:t> , </a:t>
            </a:r>
          </a:p>
          <a:p>
            <a:r>
              <a:rPr lang="en-US" altLang="zh-TW" dirty="0">
                <a:latin typeface="+mn-ea"/>
              </a:rPr>
              <a:t>I. </a:t>
            </a:r>
            <a:r>
              <a:rPr lang="en-US" altLang="zh-TW" dirty="0" err="1">
                <a:latin typeface="+mn-ea"/>
              </a:rPr>
              <a:t>Horváth</a:t>
            </a:r>
            <a:r>
              <a:rPr lang="en-US" altLang="zh-TW" dirty="0">
                <a:latin typeface="+mn-ea"/>
              </a:rPr>
              <a:t> , W.F. van der </a:t>
            </a:r>
            <a:r>
              <a:rPr lang="en-US" altLang="zh-TW" dirty="0" err="1">
                <a:latin typeface="+mn-ea"/>
              </a:rPr>
              <a:t>Vegte</a:t>
            </a:r>
            <a:r>
              <a:rPr lang="en-US" altLang="zh-TW" dirty="0">
                <a:latin typeface="+mn-ea"/>
              </a:rPr>
              <a:t> ,J.C.F. de Winter</a:t>
            </a:r>
            <a:endParaRPr lang="zh-TW" altLang="en-US" dirty="0">
              <a:latin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C8D94D-2DD1-4911-B9C7-761BAC7F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3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5082C5-AB09-4238-AFFA-293D4B4C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Mini-DBQ(Mini Driver Behavior Questionnaire)</a:t>
            </a:r>
            <a:endParaRPr lang="zh-TW" altLang="en-US" sz="3200" dirty="0">
              <a:latin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54E16A-1D22-4AAD-A898-E74D5C8A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76E9227E-6D07-4884-8553-C4A4567A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3040"/>
            <a:ext cx="10058400" cy="47091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特別靠近前方車輛或是使用閃爍車燈作為訊號車，讓前車快點讓開。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在清晨或深夜忽視車道限速。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與其他車輛進行非正式的車輛相關競賽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你右轉進入主要幹道，但你沒看到的有一台車向你迎面駛來，或你誤判對方的車速。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紅綠燈剛變成紅燈，或者你因為陷入了沉思或心煩意亂而沒注意到有行人在斑馬線上。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超車時誤判了那台車輛的行車速度。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忘記你自己把車停在停車場的哪一層樓。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在圓環道路開進錯誤的路。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未能正確讀取道路標誌，在圓環道路時，開進錯誤的道路。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1~3=</a:t>
            </a:r>
            <a:r>
              <a:rPr lang="zh-TW" altLang="en-US" dirty="0"/>
              <a:t>違法行為、</a:t>
            </a:r>
            <a:r>
              <a:rPr lang="en-US" altLang="zh-TW" dirty="0"/>
              <a:t>4~6=</a:t>
            </a:r>
            <a:r>
              <a:rPr lang="zh-TW" altLang="en-US" dirty="0"/>
              <a:t>錯誤、</a:t>
            </a:r>
            <a:r>
              <a:rPr lang="en-US" altLang="zh-TW" dirty="0"/>
              <a:t>7~9=</a:t>
            </a:r>
            <a:r>
              <a:rPr lang="zh-TW" altLang="en-US" dirty="0"/>
              <a:t>失誤</a:t>
            </a:r>
          </a:p>
        </p:txBody>
      </p:sp>
    </p:spTree>
    <p:extLst>
      <p:ext uri="{BB962C8B-B14F-4D97-AF65-F5344CB8AC3E}">
        <p14:creationId xmlns:p14="http://schemas.microsoft.com/office/powerpoint/2010/main" val="120127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12502D-4325-41BB-8775-0025B456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>
                <a:latin typeface="+mj-ea"/>
              </a:rPr>
              <a:t>MDSI(Multidimensional Driving Style Inventory)</a:t>
            </a:r>
            <a:endParaRPr lang="zh-TW" altLang="en-US" sz="3200" dirty="0">
              <a:latin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9DFC18-0939-44A4-A7FE-18308CF8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E3D3FD0-4A6E-4074-97BB-74B9FD7E9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3040"/>
            <a:ext cx="10058400" cy="4709160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游離的駕駛風格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誤判迎面駛來的車輛的速度。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想要打開雨刷，但打成方向燈。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忘記開著遠光燈，直到被對向的車輛閃燈提醒。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誤判停車的空隙而撞到東西。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我本來可以避開塞車，但我沒有把路線規劃好。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試圖以三檔駛離紅綠燈</a:t>
            </a:r>
            <a:r>
              <a:rPr lang="en-US" altLang="zh-TW" dirty="0"/>
              <a:t>(</a:t>
            </a:r>
            <a:r>
              <a:rPr lang="zh-TW" altLang="en-US" dirty="0"/>
              <a:t>或自動汽車中的空檔模式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陷入了沉思或心煩意亂而沒注意到有行人在斑馬線上。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在開車時做白日夢來打發時間。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8</a:t>
            </a:r>
            <a:r>
              <a:rPr lang="zh-TW" altLang="en-US" dirty="0"/>
              <a:t>種風格共</a:t>
            </a:r>
            <a:r>
              <a:rPr lang="en-US" altLang="zh-TW" dirty="0"/>
              <a:t>44</a:t>
            </a:r>
            <a:r>
              <a:rPr lang="zh-TW" altLang="en-US" dirty="0"/>
              <a:t>個項目，</a:t>
            </a:r>
            <a:r>
              <a:rPr lang="en-US" altLang="zh-TW" dirty="0"/>
              <a:t>1</a:t>
            </a:r>
            <a:r>
              <a:rPr lang="zh-TW" altLang="en-US" dirty="0"/>
              <a:t>分</a:t>
            </a:r>
            <a:r>
              <a:rPr lang="en-US" altLang="zh-TW" dirty="0"/>
              <a:t>=</a:t>
            </a:r>
            <a:r>
              <a:rPr lang="zh-TW" altLang="en-US" dirty="0"/>
              <a:t>完全不同意 </a:t>
            </a:r>
            <a:r>
              <a:rPr lang="en-US" altLang="zh-TW" dirty="0"/>
              <a:t>~</a:t>
            </a:r>
            <a:r>
              <a:rPr lang="zh-TW" altLang="en-US" dirty="0"/>
              <a:t> </a:t>
            </a:r>
            <a:r>
              <a:rPr lang="en-US" altLang="zh-TW" dirty="0"/>
              <a:t>4</a:t>
            </a:r>
            <a:r>
              <a:rPr lang="zh-TW" altLang="en-US" dirty="0"/>
              <a:t>分</a:t>
            </a:r>
            <a:r>
              <a:rPr lang="en-US" altLang="zh-TW" dirty="0"/>
              <a:t>=</a:t>
            </a:r>
            <a:r>
              <a:rPr lang="zh-TW" altLang="en-US" dirty="0"/>
              <a:t>完全同意</a:t>
            </a:r>
          </a:p>
        </p:txBody>
      </p:sp>
    </p:spTree>
    <p:extLst>
      <p:ext uri="{BB962C8B-B14F-4D97-AF65-F5344CB8AC3E}">
        <p14:creationId xmlns:p14="http://schemas.microsoft.com/office/powerpoint/2010/main" val="207423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12502D-4325-41BB-8775-0025B456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>
                <a:latin typeface="+mj-ea"/>
              </a:rPr>
              <a:t>MDSI(Multidimensional Driving Style Inventory)</a:t>
            </a:r>
            <a:endParaRPr lang="zh-TW" altLang="en-US" sz="3200" dirty="0">
              <a:latin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9DFC18-0939-44A4-A7FE-18308CF8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E3D3FD0-4A6E-4074-97BB-74B9FD7E9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3040"/>
            <a:ext cx="10058400" cy="4709160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焦慮的駕駛風格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j-ea"/>
              </a:rPr>
              <a:t>開車時感到緊張。</a:t>
            </a:r>
            <a:endParaRPr lang="en-US" altLang="zh-TW" dirty="0">
              <a:latin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j-ea"/>
              </a:rPr>
              <a:t>開車時感到苦惱。</a:t>
            </a:r>
            <a:endParaRPr lang="en-US" altLang="zh-TW" dirty="0">
              <a:latin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j-ea"/>
              </a:rPr>
              <a:t>開車讓我感到沮喪。</a:t>
            </a:r>
            <a:endParaRPr lang="en-US" altLang="zh-TW" dirty="0">
              <a:latin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j-ea"/>
              </a:rPr>
              <a:t>在惡劣的天氣下開車感到很擔心。</a:t>
            </a:r>
            <a:endParaRPr lang="en-US" altLang="zh-TW" dirty="0">
              <a:latin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j-ea"/>
              </a:rPr>
              <a:t>在順暢的高速公路上，以低於或略低於速限或的速度行駛。</a:t>
            </a:r>
            <a:endParaRPr lang="en-US" altLang="zh-TW" dirty="0">
              <a:latin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u="sng" dirty="0">
                <a:latin typeface="+mj-ea"/>
              </a:rPr>
              <a:t>我覺得我能掌控駕駛。</a:t>
            </a:r>
            <a:endParaRPr lang="en-US" altLang="zh-TW" u="sng" dirty="0">
              <a:latin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u="sng" dirty="0">
                <a:latin typeface="+mj-ea"/>
              </a:rPr>
              <a:t>開車時感到舒適。</a:t>
            </a:r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129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12502D-4325-41BB-8775-0025B456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>
                <a:latin typeface="+mj-ea"/>
              </a:rPr>
              <a:t>MDSI(Multidimensional Driving Style Inventory)</a:t>
            </a:r>
            <a:endParaRPr lang="zh-TW" altLang="en-US" sz="3200" dirty="0">
              <a:latin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9DFC18-0939-44A4-A7FE-18308CF8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E3D3FD0-4A6E-4074-97BB-74B9FD7E9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3039"/>
            <a:ext cx="10058400" cy="5174869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危險的駕駛風格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享受危險駕駛的刺激感。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享受極限駕駛的感覺。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開車時喜歡冒險。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喜歡與死亡或災難的快感。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在開車時護理我的頭髮或化妝。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生氣的駕駛風格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罵其他司機。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長按喇叭或閃前車大燈，以表達不滿。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當有人在路上做了會惹惱我的事情時，我會用遠光燈照他們。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按別人喇叭。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我會以一種自信的方式開車，以防止有人在我的周圍。</a:t>
            </a:r>
          </a:p>
        </p:txBody>
      </p:sp>
    </p:spTree>
    <p:extLst>
      <p:ext uri="{BB962C8B-B14F-4D97-AF65-F5344CB8AC3E}">
        <p14:creationId xmlns:p14="http://schemas.microsoft.com/office/powerpoint/2010/main" val="296847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12502D-4325-41BB-8775-0025B456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>
                <a:latin typeface="+mj-ea"/>
              </a:rPr>
              <a:t>MDSI(Multidimensional Driving Style Inventory)</a:t>
            </a:r>
            <a:endParaRPr lang="zh-TW" altLang="en-US" sz="3200" dirty="0">
              <a:latin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9DFC18-0939-44A4-A7FE-18308CF8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E3D3FD0-4A6E-4074-97BB-74B9FD7E9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3039"/>
            <a:ext cx="10058400" cy="5174869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高速的駕駛風格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在塞車的情況下，我會考慮如何更快速的通過交通。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塞車時，但另一邊的車道開始移動時，我會嘗試盡快開進那個車道。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當前方號誌變成綠燈，但前車卻沒有立即行駛時，我會嘗試敦促他繼續前進。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故意尾隨其他車輛。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在遇到高峰期時，我會變得不耐煩。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我快開過剛剛變成紅燈的路口。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減輕壓力的駕駛風格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開車時使用能讓肌肉放鬆的技術。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開車時，我會盡量峰松自己。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開車時做放鬆運動。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邊開車邊自我排解。</a:t>
            </a:r>
          </a:p>
        </p:txBody>
      </p:sp>
    </p:spTree>
    <p:extLst>
      <p:ext uri="{BB962C8B-B14F-4D97-AF65-F5344CB8AC3E}">
        <p14:creationId xmlns:p14="http://schemas.microsoft.com/office/powerpoint/2010/main" val="399449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12502D-4325-41BB-8775-0025B456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>
                <a:latin typeface="+mj-ea"/>
              </a:rPr>
              <a:t>MDSI(Multidimensional Driving Style Inventory)</a:t>
            </a:r>
            <a:endParaRPr lang="zh-TW" altLang="en-US" sz="3200" dirty="0">
              <a:latin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9DFC18-0939-44A4-A7FE-18308CF8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E3D3FD0-4A6E-4074-97BB-74B9FD7E9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3039"/>
            <a:ext cx="10058400" cy="5174869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有耐心的駕駛風格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在十字路口時，我會讓路給迎面而來的車輛，耐心等待車輛通過。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我的行車座右銘為「安全勝餘遺憾」。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當前方號誌變成綠燈，但前車卻停滯不前時，我會等一會兒，直到他前進。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提前計畫長途旅行。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謹慎的駕駛風格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傾向於謹慎駕駛。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謹慎駕駛。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隨時準備對其他駕駛的意外操作做出反應。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u="sng" dirty="0"/>
              <a:t>分心或心事重重，突然意識到前車已經減速，才猛踩剎車，以避免撞車。</a:t>
            </a:r>
            <a:endParaRPr lang="en-US" altLang="zh-TW" u="sng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觸犯法律。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1355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E28724-9A43-4231-BBB5-17AB74C5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Self-report measures</a:t>
            </a:r>
            <a:endParaRPr lang="zh-TW" altLang="en-US" sz="3200" dirty="0">
              <a:latin typeface="+mj-ea"/>
            </a:endParaRP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75544101-E0AC-49EE-B93B-1F2E4BCD7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498966"/>
              </p:ext>
            </p:extLst>
          </p:nvPr>
        </p:nvGraphicFramePr>
        <p:xfrm>
          <a:off x="5730940" y="156438"/>
          <a:ext cx="6220268" cy="3237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290463526"/>
                    </a:ext>
                  </a:extLst>
                </a:gridCol>
                <a:gridCol w="6011988">
                  <a:extLst>
                    <a:ext uri="{9D8B030D-6E8A-4147-A177-3AD203B41FA5}">
                      <a16:colId xmlns:a16="http://schemas.microsoft.com/office/drawing/2014/main" val="84724846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信心問卷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(0~100)</a:t>
                      </a:r>
                      <a:endParaRPr lang="zh-TW" altLang="en-US" sz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01103"/>
                  </a:ext>
                </a:extLst>
              </a:tr>
              <a:tr h="580211"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I understood how to negotiate the driving situations presented in the simulation</a:t>
                      </a:r>
                    </a:p>
                    <a:p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我了解在模擬時如何解決那些被提出的駕駛情況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64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Driving in this</a:t>
                      </a:r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environment was easy</a:t>
                      </a:r>
                    </a:p>
                    <a:p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在這種環境下開車是容易的事情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8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3</a:t>
                      </a:r>
                      <a:endParaRPr lang="zh-TW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I performed well on driving the car (I was confident about my driving skills)</a:t>
                      </a:r>
                    </a:p>
                    <a:p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我相信我的駕駛技巧，我開車開得很好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682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4</a:t>
                      </a:r>
                      <a:endParaRPr lang="zh-TW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I think I performed</a:t>
                      </a:r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better than the average participant in driving to the airport</a:t>
                      </a:r>
                    </a:p>
                    <a:p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我認為我開車去機場的表現比一般的參與者好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37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5</a:t>
                      </a:r>
                      <a:endParaRPr lang="zh-TW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I had a feeling of risk during driving</a:t>
                      </a:r>
                    </a:p>
                    <a:p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在開車時，我感覺到有風險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3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6</a:t>
                      </a:r>
                      <a:endParaRPr lang="zh-TW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I feel</a:t>
                      </a:r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confident to drive in similar conditions in the real world</a:t>
                      </a:r>
                    </a:p>
                    <a:p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在現實世界中，我有信心能夠在類似的情況下開車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679457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E13754-7CB8-4166-B1CF-D36E9C75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4813019-4C47-43FA-9814-92995F39B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67151"/>
              </p:ext>
            </p:extLst>
          </p:nvPr>
        </p:nvGraphicFramePr>
        <p:xfrm>
          <a:off x="153664" y="3386830"/>
          <a:ext cx="8459541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86">
                  <a:extLst>
                    <a:ext uri="{9D8B030D-6E8A-4147-A177-3AD203B41FA5}">
                      <a16:colId xmlns:a16="http://schemas.microsoft.com/office/drawing/2014/main" val="3780541889"/>
                    </a:ext>
                  </a:extLst>
                </a:gridCol>
                <a:gridCol w="8244755">
                  <a:extLst>
                    <a:ext uri="{9D8B030D-6E8A-4147-A177-3AD203B41FA5}">
                      <a16:colId xmlns:a16="http://schemas.microsoft.com/office/drawing/2014/main" val="5419398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對模擬器的不適感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 = never, 2 = little, 3 = somewhat, 4 = much, 5 = very much)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784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I have experienced motion sickness in this experiment (general discomfort felt, in cars or boats, during</a:t>
                      </a:r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long trips)</a:t>
                      </a:r>
                    </a:p>
                    <a:p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在實驗中，我暈車了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19573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+mn-ea"/>
                          <a:ea typeface="+mn-ea"/>
                        </a:rPr>
                        <a:t>時間壓力評估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 = no pressure at all, 2 = a little pressure, 3 = moderate , 4 = high , 5 = very high pressure)</a:t>
                      </a:r>
                      <a:endParaRPr lang="zh-TW" altLang="en-US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142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During driving I felt there was not enough</a:t>
                      </a:r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time to drive and arrive to the airport</a:t>
                      </a:r>
                    </a:p>
                    <a:p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在實驗過程中，我覺得沒有足夠的開車時間來到達機場</a:t>
                      </a:r>
                      <a:endParaRPr lang="zh-TW" alt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4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During driving I felt that I have to hurry up</a:t>
                      </a:r>
                    </a:p>
                    <a:p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在開車時，我覺得我必須快一點</a:t>
                      </a:r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2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3</a:t>
                      </a:r>
                      <a:endParaRPr lang="zh-TW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How much time pressure</a:t>
                      </a:r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did you feel when driving?</a:t>
                      </a:r>
                    </a:p>
                    <a:p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開車時，您有感到多少的時間壓力</a:t>
                      </a:r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?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79016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+mn-ea"/>
                          <a:ea typeface="+mn-ea"/>
                        </a:rPr>
                        <a:t>參與者的有關駕駛速度的自我報告</a:t>
                      </a:r>
                      <a:r>
                        <a:rPr lang="en-US" altLang="zh-TW" sz="1200" b="1" dirty="0">
                          <a:latin typeface="+mn-ea"/>
                          <a:ea typeface="+mn-ea"/>
                        </a:rPr>
                        <a:t>1 = not at all fast, 2 = a little  3 = moderately , 4 = fast, 5 = very fast)</a:t>
                      </a:r>
                      <a:endParaRPr lang="zh-TW" altLang="en-US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04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How fast did you drive in order to arrive at the airport?</a:t>
                      </a:r>
                    </a:p>
                    <a:p>
                      <a:r>
                        <a:rPr lang="zh-TW" altLang="en-US" sz="1200" dirty="0">
                          <a:latin typeface="+mn-ea"/>
                          <a:ea typeface="+mn-ea"/>
                        </a:rPr>
                        <a:t>要多快速你才能到達機場</a:t>
                      </a:r>
                      <a:r>
                        <a:rPr lang="en-US" altLang="zh-TW" sz="1200" dirty="0">
                          <a:latin typeface="+mn-ea"/>
                          <a:ea typeface="+mn-ea"/>
                        </a:rPr>
                        <a:t>?</a:t>
                      </a:r>
                      <a:endParaRPr lang="zh-TW" altLang="en-US" sz="1200" dirty="0">
                        <a:latin typeface="+mn-ea"/>
                        <a:ea typeface="+mn-ea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3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33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E28724-9A43-4231-BBB5-17AB74C5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NTP &amp; TP Driving environment</a:t>
            </a:r>
            <a:endParaRPr lang="zh-TW" altLang="en-US" sz="3200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301033-4E95-4530-AFF8-1AB0B31FB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296785"/>
            <a:ext cx="5224419" cy="5394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場景為市區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兩線道，車道寬</a:t>
            </a:r>
            <a:r>
              <a:rPr lang="en-US" altLang="zh-TW" dirty="0"/>
              <a:t>4</a:t>
            </a:r>
            <a:r>
              <a:rPr lang="zh-TW" altLang="en-US" dirty="0"/>
              <a:t>公尺、長</a:t>
            </a:r>
            <a:r>
              <a:rPr lang="en-US" altLang="zh-TW" dirty="0"/>
              <a:t>6970</a:t>
            </a:r>
            <a:r>
              <a:rPr lang="zh-TW" altLang="en-US" dirty="0"/>
              <a:t>公尺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dirty="0"/>
              <a:t>17</a:t>
            </a:r>
            <a:r>
              <a:rPr lang="zh-TW" altLang="en-US" dirty="0"/>
              <a:t>個路段、</a:t>
            </a:r>
            <a:r>
              <a:rPr lang="en-US" altLang="zh-TW" dirty="0"/>
              <a:t>16</a:t>
            </a:r>
            <a:r>
              <a:rPr lang="zh-TW" altLang="en-US" dirty="0"/>
              <a:t>個十字路口、無交通號誌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交通場景：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自由駕駛 </a:t>
            </a:r>
            <a:r>
              <a:rPr lang="en-US" altLang="zh-TW" dirty="0"/>
              <a:t>(</a:t>
            </a:r>
            <a:r>
              <a:rPr lang="zh-TW" altLang="en-US" dirty="0"/>
              <a:t>左上</a:t>
            </a:r>
            <a:r>
              <a:rPr lang="en-US" altLang="zh-TW" dirty="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跟車時對向車道上有車流量 </a:t>
            </a:r>
            <a:r>
              <a:rPr lang="en-US" altLang="zh-TW" dirty="0"/>
              <a:t>(</a:t>
            </a:r>
            <a:r>
              <a:rPr lang="zh-TW" altLang="en-US" dirty="0"/>
              <a:t>右上</a:t>
            </a:r>
            <a:r>
              <a:rPr lang="en-US" altLang="zh-TW" dirty="0"/>
              <a:t>)</a:t>
            </a:r>
            <a:endParaRPr lang="en-US" altLang="zh-TW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在對向有無車流量的情況下遇到障礙物要超車 </a:t>
            </a:r>
            <a:r>
              <a:rPr lang="en-US" altLang="zh-TW" dirty="0"/>
              <a:t>(</a:t>
            </a:r>
            <a:r>
              <a:rPr lang="zh-TW" altLang="en-US" dirty="0"/>
              <a:t>左下</a:t>
            </a:r>
            <a:r>
              <a:rPr lang="en-US" altLang="zh-TW" dirty="0"/>
              <a:t>)</a:t>
            </a:r>
            <a:endParaRPr lang="en-US" altLang="zh-TW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在十字路口時橫向車道有無車流量</a:t>
            </a:r>
            <a:r>
              <a:rPr lang="en-US" altLang="zh-TW" dirty="0"/>
              <a:t>(</a:t>
            </a:r>
            <a:r>
              <a:rPr lang="zh-TW" altLang="en-US" dirty="0"/>
              <a:t>右下</a:t>
            </a:r>
            <a:r>
              <a:rPr lang="en-US" altLang="zh-TW" dirty="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TW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07FE67-411A-405A-8439-A5DB622F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14972C1-7385-43FF-A994-A8D29A292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3" r="3462" b="11975"/>
          <a:stretch/>
        </p:blipFill>
        <p:spPr>
          <a:xfrm>
            <a:off x="6294267" y="2240911"/>
            <a:ext cx="5805996" cy="31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E28724-9A43-4231-BBB5-17AB74C5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>
                <a:latin typeface="+mj-ea"/>
              </a:rPr>
              <a:t>The effects of time pressure on the dependent measures</a:t>
            </a:r>
            <a:endParaRPr lang="zh-TW" altLang="en-US" sz="2800" dirty="0">
              <a:latin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FA37C6-4FFC-4A11-AB5B-1D9CA4AE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F74D8752-0900-4616-BA43-9CCFBE015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133495"/>
            <a:ext cx="10605081" cy="470916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zh-TW" altLang="en-US" dirty="0"/>
              <a:t>與</a:t>
            </a:r>
            <a:r>
              <a:rPr lang="en-US" altLang="zh-TW" dirty="0"/>
              <a:t>NTP</a:t>
            </a:r>
            <a:r>
              <a:rPr lang="zh-TW" altLang="en-US" dirty="0"/>
              <a:t>會話相比，駕駛者在</a:t>
            </a:r>
            <a:r>
              <a:rPr lang="en-US" altLang="zh-TW" dirty="0"/>
              <a:t>TP</a:t>
            </a:r>
            <a:r>
              <a:rPr lang="zh-TW" altLang="en-US" dirty="0"/>
              <a:t>會話期間提高速度</a:t>
            </a:r>
            <a:r>
              <a:rPr lang="en-US" altLang="zh-TW" dirty="0"/>
              <a:t>(</a:t>
            </a:r>
            <a:r>
              <a:rPr lang="zh-TW" altLang="en-US" dirty="0"/>
              <a:t>平均車速、完成時間</a:t>
            </a:r>
            <a:r>
              <a:rPr lang="en-US" altLang="zh-TW" dirty="0"/>
              <a:t>)</a:t>
            </a:r>
            <a:r>
              <a:rPr lang="zh-TW" altLang="en-US" dirty="0"/>
              <a:t>。   </a:t>
            </a:r>
            <a:r>
              <a:rPr lang="zh-TW" altLang="en-US" b="1" dirty="0">
                <a:solidFill>
                  <a:srgbClr val="FF0000"/>
                </a:solidFill>
              </a:rPr>
              <a:t>與假設</a:t>
            </a:r>
            <a:r>
              <a:rPr lang="en-US" altLang="zh-TW" b="1" dirty="0">
                <a:solidFill>
                  <a:srgbClr val="FF0000"/>
                </a:solidFill>
              </a:rPr>
              <a:t>1</a:t>
            </a:r>
            <a:r>
              <a:rPr lang="zh-TW" altLang="en-US" b="1" dirty="0">
                <a:solidFill>
                  <a:srgbClr val="FF0000"/>
                </a:solidFill>
              </a:rPr>
              <a:t>一致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dirty="0"/>
              <a:t>TP</a:t>
            </a:r>
            <a:r>
              <a:rPr lang="zh-TW" altLang="en-US" dirty="0"/>
              <a:t>會話中，駕駛者在跟車過程中離前車的距離較近，橫向位置標準差</a:t>
            </a:r>
            <a:r>
              <a:rPr lang="en-US" altLang="zh-TW" dirty="0"/>
              <a:t>SDLP(standard</a:t>
            </a:r>
            <a:r>
              <a:rPr lang="zh-TW" altLang="en-US" dirty="0"/>
              <a:t> </a:t>
            </a:r>
            <a:r>
              <a:rPr lang="en-US" altLang="zh-TW" dirty="0"/>
              <a:t>deviation of the lateral position)</a:t>
            </a:r>
            <a:r>
              <a:rPr lang="zh-TW" altLang="en-US" dirty="0"/>
              <a:t>較高，控制動作</a:t>
            </a:r>
            <a:r>
              <a:rPr lang="en-US" altLang="zh-TW" dirty="0"/>
              <a:t>(</a:t>
            </a:r>
            <a:r>
              <a:rPr lang="zh-TW" altLang="en-US" dirty="0"/>
              <a:t>轉向速度、剎車變異數、換檔次數</a:t>
            </a:r>
            <a:r>
              <a:rPr lang="en-US" altLang="zh-TW" dirty="0"/>
              <a:t>)</a:t>
            </a:r>
            <a:r>
              <a:rPr lang="zh-TW" altLang="en-US" dirty="0"/>
              <a:t>也較快，且更快速的移動四肢，其中又以右手及右腳有顯著差異。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1C22506-21C4-4A30-94F5-BDC3B25CA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30885"/>
              </p:ext>
            </p:extLst>
          </p:nvPr>
        </p:nvGraphicFramePr>
        <p:xfrm>
          <a:off x="375308" y="2738858"/>
          <a:ext cx="11474042" cy="4079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85872">
                  <a:extLst>
                    <a:ext uri="{9D8B030D-6E8A-4147-A177-3AD203B41FA5}">
                      <a16:colId xmlns:a16="http://schemas.microsoft.com/office/drawing/2014/main" val="3310762960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1738530540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2192790855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3646125166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2019051388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1559328812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562330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Session mean (SD)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value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80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NTP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TP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 - NTP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 - TP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NTP - TP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66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Mean speed(m/s)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12.3  (1.2)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12.3</a:t>
                      </a:r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(0.9)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14.7</a:t>
                      </a:r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(1.1)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0.782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/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/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36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Completion time (s)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551.7(51.9)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548.1(38.3)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462.8(34.6)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/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Min time headway(s)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4.1    (2.9)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1.0    (0.6)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/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5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SDLP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0.26  (0.09)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0.24  (0.08)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0.30  (0.14)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0.033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0.021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/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7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Mean steering speed(°/s)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8.02  (1.71)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7.63  (0.99)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8.36 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(1.26)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0.070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0.116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/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2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Throttle variance(0-0.25)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0.051(0.03)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0.043(0.03)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0.107(0.04)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0.009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/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/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Mean brake operations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65.3</a:t>
                      </a:r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(11.9)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63.9 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(11.5)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59.4 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(11.5)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0.142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/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0.002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0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Mean acc. right hand (m/s*s)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0.059(0.07)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0.041(0.07)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0.068(0.08)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0.005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0.037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44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Mean acc. right foot (m/s*s)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0.133(0.04)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0.130(0.04)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0.149(0.04)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0.215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871360"/>
                  </a:ext>
                </a:extLst>
              </a:tr>
            </a:tbl>
          </a:graphicData>
        </a:graphic>
      </p:graphicFrame>
      <p:sp>
        <p:nvSpPr>
          <p:cNvPr id="8" name="矩形: 圓角 7">
            <a:extLst>
              <a:ext uri="{FF2B5EF4-FFF2-40B4-BE49-F238E27FC236}">
                <a16:creationId xmlns:a16="http://schemas.microsoft.com/office/drawing/2014/main" id="{D5B4F18C-1BB0-4A1F-BCB4-90D610D6234A}"/>
              </a:ext>
            </a:extLst>
          </p:cNvPr>
          <p:cNvSpPr/>
          <p:nvPr/>
        </p:nvSpPr>
        <p:spPr>
          <a:xfrm>
            <a:off x="6356058" y="3488075"/>
            <a:ext cx="1318370" cy="7184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223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301033-4E95-4530-AFF8-1AB0B31FB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84632"/>
            <a:ext cx="10058400" cy="56875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A30338-793B-4E7D-A33D-82E764FA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3753C27-8269-4C13-AD9F-53753DAAC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87358"/>
              </p:ext>
            </p:extLst>
          </p:nvPr>
        </p:nvGraphicFramePr>
        <p:xfrm>
          <a:off x="668301" y="236420"/>
          <a:ext cx="10436262" cy="6370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91748">
                  <a:extLst>
                    <a:ext uri="{9D8B030D-6E8A-4147-A177-3AD203B41FA5}">
                      <a16:colId xmlns:a16="http://schemas.microsoft.com/office/drawing/2014/main" val="3310762960"/>
                    </a:ext>
                  </a:extLst>
                </a:gridCol>
                <a:gridCol w="1207419">
                  <a:extLst>
                    <a:ext uri="{9D8B030D-6E8A-4147-A177-3AD203B41FA5}">
                      <a16:colId xmlns:a16="http://schemas.microsoft.com/office/drawing/2014/main" val="1738530540"/>
                    </a:ext>
                  </a:extLst>
                </a:gridCol>
                <a:gridCol w="1207419">
                  <a:extLst>
                    <a:ext uri="{9D8B030D-6E8A-4147-A177-3AD203B41FA5}">
                      <a16:colId xmlns:a16="http://schemas.microsoft.com/office/drawing/2014/main" val="2192790855"/>
                    </a:ext>
                  </a:extLst>
                </a:gridCol>
                <a:gridCol w="1207419">
                  <a:extLst>
                    <a:ext uri="{9D8B030D-6E8A-4147-A177-3AD203B41FA5}">
                      <a16:colId xmlns:a16="http://schemas.microsoft.com/office/drawing/2014/main" val="3646125166"/>
                    </a:ext>
                  </a:extLst>
                </a:gridCol>
                <a:gridCol w="1207419">
                  <a:extLst>
                    <a:ext uri="{9D8B030D-6E8A-4147-A177-3AD203B41FA5}">
                      <a16:colId xmlns:a16="http://schemas.microsoft.com/office/drawing/2014/main" val="2019051388"/>
                    </a:ext>
                  </a:extLst>
                </a:gridCol>
                <a:gridCol w="1207419">
                  <a:extLst>
                    <a:ext uri="{9D8B030D-6E8A-4147-A177-3AD203B41FA5}">
                      <a16:colId xmlns:a16="http://schemas.microsoft.com/office/drawing/2014/main" val="1559328812"/>
                    </a:ext>
                  </a:extLst>
                </a:gridCol>
                <a:gridCol w="1207419">
                  <a:extLst>
                    <a:ext uri="{9D8B030D-6E8A-4147-A177-3AD203B41FA5}">
                      <a16:colId xmlns:a16="http://schemas.microsoft.com/office/drawing/2014/main" val="562330370"/>
                    </a:ext>
                  </a:extLst>
                </a:gridCol>
              </a:tblGrid>
              <a:tr h="299346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Session mean (SD)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p</a:t>
                      </a:r>
                      <a:r>
                        <a:rPr lang="zh-TW" altLang="en-US" sz="1600" dirty="0"/>
                        <a:t> </a:t>
                      </a:r>
                      <a:r>
                        <a:rPr lang="en-US" altLang="zh-TW" sz="1600" dirty="0"/>
                        <a:t>value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803450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T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NTP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TP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T - NTP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T - TP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NTP - TP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662017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Motion sickness (1–5)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1.89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(0.98)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1.70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(0.96)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1.70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(0.98)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0.032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0.077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1.000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36221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Not enough time (1–5)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1.76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(0.87)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1.37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(0.56)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3.98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(0.79)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61310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Feeling of hurry (1–5)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2.09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(0.92)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1.61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(0.74)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4.28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(0.76)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5983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Fast arrival (1–5)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1.67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(0.87)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1.70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(0.74)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3.74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(0.85)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0.766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71043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Time pressure (1–5)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1.50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(0.64)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1.35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(0.55)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3.69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(0.91)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0.146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28061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Understanding (0–100)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84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(15)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87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(12)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78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0.115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0.054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9894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Was easy (0–100)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66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(26)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89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(19)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63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(23)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0.320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04581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Performed well (0–100)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61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(25)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72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61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(26)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0.936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44457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Performed above average(0–100)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46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(17)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53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(18)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46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(23)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0.943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0.005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871360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Feeling of risk (0–100)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36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(27)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(21)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53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(28)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92570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Confident (0–100)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84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(21)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85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(18)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65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(26)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0.817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40542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Mental demand (0–100)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52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(21)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(23)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59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0.008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7376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Physical demand (0–100)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(18)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(16)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38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(22)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0.033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55454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Temporal demand (0–100)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(22)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(16)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71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(16)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0.012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6506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Performance (0–100)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62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(26)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68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(25)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47    (25)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0.036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</a:rPr>
                        <a:t>0.002</a:t>
                      </a:r>
                      <a:endParaRPr lang="zh-TW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0765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Effort (0–100)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44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(25)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(19)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64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(16)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04236"/>
                  </a:ext>
                </a:extLst>
              </a:tr>
              <a:tr h="299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Frustration (0–100)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(23)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(20)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49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(27)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344158"/>
                  </a:ext>
                </a:extLst>
              </a:tr>
            </a:tbl>
          </a:graphicData>
        </a:graphic>
      </p:graphicFrame>
      <p:sp>
        <p:nvSpPr>
          <p:cNvPr id="8" name="矩形: 圓角 7">
            <a:extLst>
              <a:ext uri="{FF2B5EF4-FFF2-40B4-BE49-F238E27FC236}">
                <a16:creationId xmlns:a16="http://schemas.microsoft.com/office/drawing/2014/main" id="{776791CE-30CF-4B7F-9819-3BA2E23BD703}"/>
              </a:ext>
            </a:extLst>
          </p:cNvPr>
          <p:cNvSpPr/>
          <p:nvPr/>
        </p:nvSpPr>
        <p:spPr>
          <a:xfrm>
            <a:off x="6270171" y="4595747"/>
            <a:ext cx="1126672" cy="20095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C298A84-CB6B-453D-8285-3D97D5FC8DD9}"/>
              </a:ext>
            </a:extLst>
          </p:cNvPr>
          <p:cNvSpPr/>
          <p:nvPr/>
        </p:nvSpPr>
        <p:spPr>
          <a:xfrm>
            <a:off x="6286500" y="1248592"/>
            <a:ext cx="1126672" cy="134765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4BA1EED7-946D-4A6D-9DD8-AF3F57FD07D5}"/>
              </a:ext>
            </a:extLst>
          </p:cNvPr>
          <p:cNvCxnSpPr/>
          <p:nvPr/>
        </p:nvCxnSpPr>
        <p:spPr>
          <a:xfrm>
            <a:off x="7396843" y="1922417"/>
            <a:ext cx="391428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F464E7F-060E-4DB8-8EDF-50402ABD823F}"/>
              </a:ext>
            </a:extLst>
          </p:cNvPr>
          <p:cNvSpPr txBox="1"/>
          <p:nvPr/>
        </p:nvSpPr>
        <p:spPr>
          <a:xfrm>
            <a:off x="11311128" y="1322252"/>
            <a:ext cx="880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B050"/>
                </a:solidFill>
              </a:rPr>
              <a:t>研究者時間壓力操控成功</a:t>
            </a:r>
          </a:p>
        </p:txBody>
      </p:sp>
    </p:spTree>
    <p:extLst>
      <p:ext uri="{BB962C8B-B14F-4D97-AF65-F5344CB8AC3E}">
        <p14:creationId xmlns:p14="http://schemas.microsoft.com/office/powerpoint/2010/main" val="372420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BB586E-616E-4DAF-8F9C-C3D29767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Introduction</a:t>
            </a:r>
            <a:endParaRPr lang="zh-TW" altLang="en-US" sz="3200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008B12-ECC3-4987-B5E0-0EF1D57FE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3039"/>
            <a:ext cx="10058400" cy="51748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很大一部分的道路交通事故發生原因為駕駛者超速或違反交通規則，例如：跟車、危險超車</a:t>
            </a:r>
            <a:r>
              <a:rPr lang="de-DE" altLang="zh-TW" dirty="0">
                <a:latin typeface="+mn-ea"/>
              </a:rPr>
              <a:t>(Elander</a:t>
            </a:r>
            <a:r>
              <a:rPr lang="zh-TW" altLang="en-US" dirty="0">
                <a:latin typeface="+mn-ea"/>
              </a:rPr>
              <a:t> </a:t>
            </a:r>
            <a:r>
              <a:rPr lang="en-US" altLang="zh-TW" dirty="0">
                <a:latin typeface="+mn-ea"/>
              </a:rPr>
              <a:t>et al.</a:t>
            </a:r>
            <a:r>
              <a:rPr lang="de-DE" altLang="zh-TW" dirty="0">
                <a:latin typeface="+mn-ea"/>
              </a:rPr>
              <a:t>, 1993; Elvik</a:t>
            </a:r>
            <a:r>
              <a:rPr lang="en-US" altLang="zh-TW" dirty="0">
                <a:latin typeface="+mn-ea"/>
              </a:rPr>
              <a:t> et al.</a:t>
            </a:r>
            <a:r>
              <a:rPr lang="de-DE" altLang="zh-TW" dirty="0">
                <a:latin typeface="+mn-ea"/>
              </a:rPr>
              <a:t>,</a:t>
            </a:r>
            <a:r>
              <a:rPr lang="en-US" altLang="zh-TW" dirty="0">
                <a:latin typeface="+mn-ea"/>
              </a:rPr>
              <a:t> 2004; Evans &amp;</a:t>
            </a:r>
            <a:r>
              <a:rPr lang="zh-TW" altLang="en-US" dirty="0">
                <a:latin typeface="+mn-ea"/>
              </a:rPr>
              <a:t> </a:t>
            </a:r>
            <a:r>
              <a:rPr lang="en-US" altLang="zh-TW" dirty="0" err="1">
                <a:latin typeface="+mn-ea"/>
              </a:rPr>
              <a:t>Wasielewski</a:t>
            </a:r>
            <a:r>
              <a:rPr lang="en-US" altLang="zh-TW" dirty="0">
                <a:latin typeface="+mn-ea"/>
              </a:rPr>
              <a:t>, 1982; </a:t>
            </a:r>
            <a:r>
              <a:rPr lang="en-US" altLang="zh-TW" dirty="0" err="1">
                <a:latin typeface="+mn-ea"/>
              </a:rPr>
              <a:t>Organisation</a:t>
            </a:r>
            <a:r>
              <a:rPr lang="en-US" altLang="zh-TW" dirty="0">
                <a:latin typeface="+mn-ea"/>
              </a:rPr>
              <a:t> for Economic Co-operation &amp; Development, 2006; et al., 1995).</a:t>
            </a:r>
          </a:p>
          <a:p>
            <a:pPr algn="just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駕駛者超速並違反交通規則的原因為，個性因素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尋求刺激、快速駕駛的樂趣和積極進取</a:t>
            </a:r>
            <a:r>
              <a:rPr lang="en-US" altLang="zh-TW" dirty="0">
                <a:latin typeface="+mn-ea"/>
              </a:rPr>
              <a:t>)</a:t>
            </a:r>
            <a:r>
              <a:rPr lang="zh-TW" altLang="en-US" dirty="0">
                <a:latin typeface="+mn-ea"/>
              </a:rPr>
              <a:t>、環境因素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環境因素</a:t>
            </a:r>
            <a:r>
              <a:rPr lang="en-US" altLang="zh-TW" dirty="0">
                <a:latin typeface="+mn-ea"/>
              </a:rPr>
              <a:t>)</a:t>
            </a:r>
            <a:r>
              <a:rPr lang="zh-TW" altLang="en-US" dirty="0">
                <a:latin typeface="+mn-ea"/>
              </a:rPr>
              <a:t>，以及最重要的，可用時間不足</a:t>
            </a:r>
            <a:r>
              <a:rPr lang="en-US" altLang="zh-TW" dirty="0">
                <a:latin typeface="+mn-ea"/>
              </a:rPr>
              <a:t>(Beck</a:t>
            </a:r>
            <a:r>
              <a:rPr lang="zh-TW" altLang="en-US" dirty="0">
                <a:latin typeface="+mn-ea"/>
              </a:rPr>
              <a:t> </a:t>
            </a:r>
            <a:r>
              <a:rPr lang="en-US" altLang="zh-TW" dirty="0">
                <a:latin typeface="+mn-ea"/>
              </a:rPr>
              <a:t>et al., 2013; Beck</a:t>
            </a:r>
            <a:r>
              <a:rPr lang="zh-TW" altLang="en-US" dirty="0">
                <a:latin typeface="+mn-ea"/>
              </a:rPr>
              <a:t> </a:t>
            </a:r>
            <a:r>
              <a:rPr lang="en-US" altLang="zh-TW" dirty="0">
                <a:latin typeface="+mn-ea"/>
              </a:rPr>
              <a:t>et al., 2012;</a:t>
            </a:r>
            <a:r>
              <a:rPr lang="zh-TW" altLang="en-US" dirty="0">
                <a:latin typeface="+mn-ea"/>
              </a:rPr>
              <a:t> </a:t>
            </a:r>
            <a:r>
              <a:rPr lang="en-US" altLang="zh-TW" dirty="0" err="1">
                <a:latin typeface="+mn-ea"/>
              </a:rPr>
              <a:t>Coeugnet</a:t>
            </a:r>
            <a:r>
              <a:rPr lang="zh-TW" altLang="en-US" dirty="0">
                <a:latin typeface="+mn-ea"/>
              </a:rPr>
              <a:t> </a:t>
            </a:r>
            <a:r>
              <a:rPr lang="en-US" altLang="zh-TW" dirty="0">
                <a:latin typeface="+mn-ea"/>
              </a:rPr>
              <a:t>et al., 2013; </a:t>
            </a:r>
            <a:r>
              <a:rPr lang="en-US" altLang="zh-TW" dirty="0" err="1">
                <a:latin typeface="+mn-ea"/>
              </a:rPr>
              <a:t>Coeugnet</a:t>
            </a:r>
            <a:r>
              <a:rPr lang="en-US" altLang="zh-TW" dirty="0">
                <a:latin typeface="+mn-ea"/>
              </a:rPr>
              <a:t> et al., 2013; Matthews, 2002; Rendon</a:t>
            </a:r>
            <a:r>
              <a:rPr lang="zh-TW" altLang="en-US" dirty="0">
                <a:latin typeface="+mn-ea"/>
              </a:rPr>
              <a:t> </a:t>
            </a:r>
            <a:r>
              <a:rPr lang="en-US" altLang="zh-TW" dirty="0">
                <a:latin typeface="+mn-ea"/>
              </a:rPr>
              <a:t>Velez et al., 2012; </a:t>
            </a:r>
            <a:r>
              <a:rPr lang="en-US" altLang="zh-TW" dirty="0" err="1">
                <a:latin typeface="+mn-ea"/>
              </a:rPr>
              <a:t>Rothengatter</a:t>
            </a:r>
            <a:r>
              <a:rPr lang="en-US" altLang="zh-TW" dirty="0">
                <a:latin typeface="+mn-ea"/>
              </a:rPr>
              <a:t>, 1988).</a:t>
            </a:r>
          </a:p>
          <a:p>
            <a:pPr algn="just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參與研究時，單獨的時間限制，並不是使參與實驗的駕駛者加速的必要條件，必須要讓駕駛者相信及時完成任務是一件很重要的事情</a:t>
            </a:r>
            <a:r>
              <a:rPr lang="en-US" altLang="zh-TW" dirty="0">
                <a:latin typeface="+mn-ea"/>
              </a:rPr>
              <a:t>(Benson &amp; Beach, 1996;</a:t>
            </a:r>
            <a:r>
              <a:rPr lang="zh-TW" altLang="en-US" dirty="0">
                <a:latin typeface="+mn-ea"/>
              </a:rPr>
              <a:t> </a:t>
            </a:r>
            <a:r>
              <a:rPr lang="en-US" altLang="zh-TW" dirty="0" err="1">
                <a:latin typeface="+mn-ea"/>
              </a:rPr>
              <a:t>Coeugnet</a:t>
            </a:r>
            <a:r>
              <a:rPr lang="en-US" altLang="zh-TW" dirty="0">
                <a:latin typeface="+mn-ea"/>
              </a:rPr>
              <a:t> et al., 2013)</a:t>
            </a:r>
          </a:p>
          <a:p>
            <a:pPr algn="just">
              <a:lnSpc>
                <a:spcPct val="150000"/>
              </a:lnSpc>
            </a:pPr>
            <a:endParaRPr lang="zh-TW" altLang="en-US" dirty="0">
              <a:latin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1A9939-0C37-4D3E-8DB0-E9940985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5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301033-4E95-4530-AFF8-1AB0B31FB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09922"/>
            <a:ext cx="10058400" cy="498282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zh-TW" altLang="en-US" dirty="0"/>
              <a:t>在</a:t>
            </a:r>
            <a:r>
              <a:rPr lang="en-US" altLang="zh-TW" dirty="0"/>
              <a:t>TP</a:t>
            </a:r>
            <a:r>
              <a:rPr lang="zh-TW" altLang="en-US" dirty="0"/>
              <a:t>會話時，駕駛者出現不同的生理反應，平均眨眼率下降，平均瞳孔直徑、平均呼吸率、平均心率均上升，且駕駛者坐得較靠近方向盤；但平均呼吸振幅及平均</a:t>
            </a:r>
            <a:r>
              <a:rPr lang="en-US" altLang="zh-TW" dirty="0"/>
              <a:t>HRV</a:t>
            </a:r>
            <a:r>
              <a:rPr lang="zh-TW" altLang="en-US" dirty="0"/>
              <a:t>沒有顯著差異。  </a:t>
            </a:r>
            <a:r>
              <a:rPr lang="zh-TW" altLang="en-US" b="1" dirty="0">
                <a:solidFill>
                  <a:srgbClr val="FF0000"/>
                </a:solidFill>
              </a:rPr>
              <a:t>與假設</a:t>
            </a:r>
            <a:r>
              <a:rPr lang="en-US" altLang="zh-TW" b="1" dirty="0">
                <a:solidFill>
                  <a:srgbClr val="FF0000"/>
                </a:solidFill>
              </a:rPr>
              <a:t>2</a:t>
            </a:r>
            <a:r>
              <a:rPr lang="zh-TW" altLang="en-US" b="1" dirty="0">
                <a:solidFill>
                  <a:srgbClr val="FF0000"/>
                </a:solidFill>
              </a:rPr>
              <a:t>一致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E77004-11B8-4A46-9DB5-E0EC2E6F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A624CA6-835C-47B0-8175-5E521F23F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67513"/>
              </p:ext>
            </p:extLst>
          </p:nvPr>
        </p:nvGraphicFramePr>
        <p:xfrm>
          <a:off x="185656" y="2722530"/>
          <a:ext cx="11820688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32518">
                  <a:extLst>
                    <a:ext uri="{9D8B030D-6E8A-4147-A177-3AD203B41FA5}">
                      <a16:colId xmlns:a16="http://schemas.microsoft.com/office/drawing/2014/main" val="3310762960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1738530540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2192790855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3646125166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2019051388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1559328812"/>
                    </a:ext>
                  </a:extLst>
                </a:gridCol>
                <a:gridCol w="1364695">
                  <a:extLst>
                    <a:ext uri="{9D8B030D-6E8A-4147-A177-3AD203B41FA5}">
                      <a16:colId xmlns:a16="http://schemas.microsoft.com/office/drawing/2014/main" val="562330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Session mean (SD)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value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80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NTP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TP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 - NTP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 - TP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NTP - TP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66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Mean blink rate(Hz)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0.24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(0.15)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0.29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(0.15)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0.24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(0.11)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0.077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36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Mean pupil diameter (mm)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5.38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(0.69)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5.19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(0.68)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5.37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(0.66)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0.565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Mean respiration rate (1/min)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20.6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(2.07)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19.0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(2.65)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20.3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(2.70)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0.097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5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Mean heart rate (1/min)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82.1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(12.8)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79.2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(12.3)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82.1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(12.9)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0.924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7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Mean head position (m)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0.764(0.05)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0.767(0.05)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0.764(0.05)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0.023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0.918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2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Mean respiration amplitude (mV)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12.7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(3.18)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12.0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(2.73)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12.2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(2.71)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0.014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0.243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0.292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Mean HRV (–)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0.069(0.02)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0.068(0.02)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0.071(0.02)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0.391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0.249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0.021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04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11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E28724-9A43-4231-BBB5-17AB74C5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Obstacle overtaking</a:t>
            </a:r>
            <a:endParaRPr lang="zh-TW" altLang="en-US" sz="3200" dirty="0">
              <a:latin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DBBE16-EA14-4101-8A6A-30588B2E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3B8DA4C-B6A9-4FB4-8FDB-2EF97B44E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07"/>
          <a:stretch/>
        </p:blipFill>
        <p:spPr>
          <a:xfrm>
            <a:off x="3625410" y="2361788"/>
            <a:ext cx="8566590" cy="431133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28E272-FF92-4BB9-8DE2-F5A37E96E1ED}"/>
              </a:ext>
            </a:extLst>
          </p:cNvPr>
          <p:cNvSpPr txBox="1"/>
          <p:nvPr/>
        </p:nvSpPr>
        <p:spPr>
          <a:xfrm>
            <a:off x="1069848" y="2481943"/>
            <a:ext cx="2555562" cy="326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rebuchet MS" panose="020B0603020202020204" pitchFamily="34" charset="0"/>
              <a:buChar char="▪"/>
            </a:pPr>
            <a:r>
              <a:rPr lang="zh-TW" altLang="en-US" sz="2000" dirty="0">
                <a:latin typeface="+mn-ea"/>
              </a:rPr>
              <a:t>在</a:t>
            </a:r>
            <a:r>
              <a:rPr lang="en-US" altLang="zh-TW" sz="2000" dirty="0">
                <a:latin typeface="+mn-ea"/>
              </a:rPr>
              <a:t>TP</a:t>
            </a:r>
            <a:r>
              <a:rPr lang="zh-TW" altLang="en-US" sz="2000" dirty="0">
                <a:latin typeface="+mn-ea"/>
              </a:rPr>
              <a:t>會話中，當對向有車流量時，本車較晚開始超車：從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假設</a:t>
            </a:r>
            <a:r>
              <a:rPr lang="en-US" altLang="zh-TW" sz="20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TW" altLang="en-US" sz="2000" dirty="0">
                <a:latin typeface="+mn-ea"/>
              </a:rPr>
              <a:t>來看，是一種以安全的方式盡快完成任務的策略。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7436012-0E05-445F-B546-F7E90B471100}"/>
              </a:ext>
            </a:extLst>
          </p:cNvPr>
          <p:cNvSpPr txBox="1"/>
          <p:nvPr/>
        </p:nvSpPr>
        <p:spPr>
          <a:xfrm>
            <a:off x="1069848" y="1180735"/>
            <a:ext cx="10052304" cy="959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▪"/>
            </a:pPr>
            <a:r>
              <a:rPr lang="zh-TW" altLang="en-US" sz="2000" dirty="0">
                <a:latin typeface="+mn-ea"/>
              </a:rPr>
              <a:t>在對向有車流量或無車流量的情況下遇到障礙物要超車。在接近障礙物時，駕駛者的平均瞳孔直徑增大，而呼吸率在超車前增加，在超車後則減少。  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與假設</a:t>
            </a:r>
            <a:r>
              <a:rPr lang="en-US" altLang="zh-TW" sz="2000" b="1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一致</a:t>
            </a:r>
            <a:endParaRPr lang="en-US" altLang="zh-TW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999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E28724-9A43-4231-BBB5-17AB74C5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Intersection crossing</a:t>
            </a:r>
            <a:endParaRPr lang="zh-TW" altLang="en-US" sz="3200" dirty="0">
              <a:latin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501C19-5A80-46AD-9DCD-22D5B128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1B0B06C-449B-4FA2-B7EC-675054CC2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7" b="17460"/>
          <a:stretch/>
        </p:blipFill>
        <p:spPr>
          <a:xfrm>
            <a:off x="4261757" y="2665514"/>
            <a:ext cx="7930243" cy="402359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C7AB822-3310-4168-9616-10E53B399F89}"/>
              </a:ext>
            </a:extLst>
          </p:cNvPr>
          <p:cNvSpPr txBox="1"/>
          <p:nvPr/>
        </p:nvSpPr>
        <p:spPr>
          <a:xfrm>
            <a:off x="375557" y="2417487"/>
            <a:ext cx="4065813" cy="419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rebuchet MS" panose="020B0603020202020204" pitchFamily="34" charset="0"/>
              <a:buChar char="▪"/>
            </a:pP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假設</a:t>
            </a:r>
            <a:r>
              <a:rPr lang="en-US" altLang="zh-TW" sz="2000" b="1" dirty="0">
                <a:solidFill>
                  <a:srgbClr val="FF0000"/>
                </a:solidFill>
                <a:latin typeface="+mn-ea"/>
              </a:rPr>
              <a:t>3</a:t>
            </a:r>
            <a:endParaRPr lang="en-US" altLang="zh-TW" sz="2000" dirty="0"/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rebuchet MS" panose="020B0603020202020204" pitchFamily="34" charset="0"/>
              <a:buChar char="▪"/>
            </a:pPr>
            <a:r>
              <a:rPr lang="en-US" altLang="zh-TW" sz="2000" dirty="0"/>
              <a:t>TP</a:t>
            </a:r>
            <a:r>
              <a:rPr lang="zh-TW" altLang="en-US" sz="2000" dirty="0"/>
              <a:t>會話時，沒有車流量時駕駛者較晚剎車，有車流量時則較早：在速度較快時，若橫向車道有車流量，須盡早踩剎車較為安全。</a:t>
            </a:r>
            <a:endParaRPr lang="en-US" altLang="zh-TW" sz="2000" dirty="0"/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rebuchet MS" panose="020B0603020202020204" pitchFamily="34" charset="0"/>
              <a:buChar char="▪"/>
            </a:pPr>
            <a:r>
              <a:rPr lang="zh-TW" altLang="en-US" sz="2000" dirty="0"/>
              <a:t>不論</a:t>
            </a:r>
            <a:r>
              <a:rPr lang="en-US" altLang="zh-TW" sz="2000" dirty="0"/>
              <a:t>NTP</a:t>
            </a:r>
            <a:r>
              <a:rPr lang="zh-TW" altLang="en-US" sz="2000" dirty="0"/>
              <a:t>或</a:t>
            </a:r>
            <a:r>
              <a:rPr lang="en-US" altLang="zh-TW" sz="2000" dirty="0"/>
              <a:t>TP</a:t>
            </a:r>
            <a:r>
              <a:rPr lang="zh-TW" altLang="en-US" sz="2000" dirty="0"/>
              <a:t>，駕駛者的水平凝視變異數均增加，但</a:t>
            </a:r>
            <a:r>
              <a:rPr lang="en-US" altLang="zh-TW" sz="2000" dirty="0"/>
              <a:t>TP</a:t>
            </a:r>
            <a:r>
              <a:rPr lang="zh-TW" altLang="en-US" sz="2000" dirty="0"/>
              <a:t>會話中駕駛者較早開始視覺搜索的行為：降低高速穿越十字路口的風險。</a:t>
            </a:r>
            <a:endParaRPr lang="en-US" altLang="zh-TW" sz="2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B8C3C03-C0FF-4401-B9DC-498BF8CF1609}"/>
              </a:ext>
            </a:extLst>
          </p:cNvPr>
          <p:cNvSpPr txBox="1"/>
          <p:nvPr/>
        </p:nvSpPr>
        <p:spPr>
          <a:xfrm>
            <a:off x="375557" y="1377581"/>
            <a:ext cx="11168744" cy="959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▪"/>
            </a:pPr>
            <a:r>
              <a:rPr lang="zh-TW" altLang="en-US" sz="2000" dirty="0">
                <a:latin typeface="+mn-ea"/>
              </a:rPr>
              <a:t>在十字路口時橫向車道無車流量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綠</a:t>
            </a:r>
            <a:r>
              <a:rPr lang="en-US" altLang="zh-TW" sz="2000" dirty="0">
                <a:latin typeface="+mn-ea"/>
              </a:rPr>
              <a:t>)</a:t>
            </a:r>
            <a:r>
              <a:rPr lang="zh-TW" altLang="en-US" sz="2000" dirty="0">
                <a:latin typeface="+mn-ea"/>
              </a:rPr>
              <a:t>或有車流量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紅</a:t>
            </a:r>
            <a:r>
              <a:rPr lang="en-US" altLang="zh-TW" sz="2000" dirty="0">
                <a:latin typeface="+mn-ea"/>
              </a:rPr>
              <a:t>)</a:t>
            </a:r>
            <a:r>
              <a:rPr lang="zh-TW" altLang="en-US" sz="2000" dirty="0">
                <a:latin typeface="+mn-ea"/>
              </a:rPr>
              <a:t>。在</a:t>
            </a:r>
            <a:r>
              <a:rPr lang="en-US" altLang="zh-TW" sz="2000" dirty="0">
                <a:latin typeface="+mn-ea"/>
              </a:rPr>
              <a:t>TP</a:t>
            </a:r>
            <a:r>
              <a:rPr lang="zh-TW" altLang="en-US" sz="2000" dirty="0">
                <a:latin typeface="+mn-ea"/>
              </a:rPr>
              <a:t>會話時，接近路口或過了路口之後的車速較快，而呼吸率也均高於</a:t>
            </a:r>
            <a:r>
              <a:rPr lang="en-US" altLang="zh-TW" sz="2000" dirty="0">
                <a:latin typeface="+mn-ea"/>
              </a:rPr>
              <a:t>NTP</a:t>
            </a:r>
            <a:r>
              <a:rPr lang="zh-TW" altLang="en-US" sz="2000" dirty="0">
                <a:latin typeface="+mn-ea"/>
              </a:rPr>
              <a:t>會話，且在接近路口時駕駛者的呼吸率會上升。 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與假設</a:t>
            </a:r>
            <a:r>
              <a:rPr lang="en-US" altLang="zh-TW" sz="20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一致</a:t>
            </a:r>
            <a:endParaRPr lang="en-US" altLang="zh-TW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637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E28724-9A43-4231-BBB5-17AB74C5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Car following</a:t>
            </a:r>
            <a:endParaRPr lang="zh-TW" altLang="en-US" sz="3200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301033-4E95-4530-AFF8-1AB0B31FB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296785"/>
            <a:ext cx="10058400" cy="4709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前車的速度為恆定。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假設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3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在</a:t>
            </a:r>
            <a:r>
              <a:rPr lang="en-US" altLang="zh-TW" dirty="0"/>
              <a:t>TP</a:t>
            </a:r>
            <a:r>
              <a:rPr lang="zh-TW" altLang="en-US" dirty="0"/>
              <a:t>會話中，駕駛者在車道左側行駛較</a:t>
            </a:r>
            <a:r>
              <a:rPr lang="en-US" altLang="zh-TW" dirty="0"/>
              <a:t>NTP</a:t>
            </a:r>
            <a:r>
              <a:rPr lang="zh-TW" altLang="en-US" dirty="0"/>
              <a:t>會話多：駕駛者較為著急。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在</a:t>
            </a:r>
            <a:r>
              <a:rPr lang="en-US" altLang="zh-TW" dirty="0"/>
              <a:t>TP</a:t>
            </a:r>
            <a:r>
              <a:rPr lang="zh-TW" altLang="en-US" dirty="0"/>
              <a:t>會話中，駕駛者距離前車的距離間隔較小。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在</a:t>
            </a:r>
            <a:r>
              <a:rPr lang="en-US" altLang="zh-TW" dirty="0"/>
              <a:t>TP</a:t>
            </a:r>
            <a:r>
              <a:rPr lang="zh-TW" altLang="en-US" dirty="0"/>
              <a:t>會話中，駕駛者較常將油門踩到底：準備當對向車道無任何阻礙時立即超越前車。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2A396ED-5580-4176-BB45-274C93F0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28F86E8-9B8E-40F2-81DC-62795A09C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28" y="4287809"/>
            <a:ext cx="8670341" cy="23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29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E28724-9A43-4231-BBB5-17AB74C5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Discussion</a:t>
            </a:r>
            <a:r>
              <a:rPr lang="zh-TW" altLang="en-US" sz="3200" dirty="0">
                <a:latin typeface="+mj-ea"/>
              </a:rPr>
              <a:t> </a:t>
            </a:r>
            <a:r>
              <a:rPr lang="en-US" altLang="zh-TW" sz="3200" dirty="0">
                <a:latin typeface="+mj-ea"/>
              </a:rPr>
              <a:t>&amp;</a:t>
            </a:r>
            <a:r>
              <a:rPr lang="zh-TW" altLang="en-US" sz="3200" dirty="0">
                <a:latin typeface="+mj-ea"/>
              </a:rPr>
              <a:t> </a:t>
            </a:r>
            <a:r>
              <a:rPr lang="en-US" altLang="zh-TW" sz="3200" dirty="0">
                <a:latin typeface="+mj-ea"/>
              </a:rPr>
              <a:t>Conclusion</a:t>
            </a:r>
            <a:endParaRPr lang="zh-TW" altLang="en-US" sz="3200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301033-4E95-4530-AFF8-1AB0B31FB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zh-TW" altLang="en-US" dirty="0"/>
              <a:t>對於假設</a:t>
            </a:r>
            <a:r>
              <a:rPr lang="en-US" altLang="zh-TW" dirty="0"/>
              <a:t>1</a:t>
            </a:r>
            <a:r>
              <a:rPr lang="zh-TW" altLang="en-US" dirty="0"/>
              <a:t>，時間壓力對於任務完成時間、平均車速等均有顯著影響。</a:t>
            </a:r>
            <a:endParaRPr lang="en-US" altLang="zh-TW" dirty="0"/>
          </a:p>
          <a:p>
            <a:pPr algn="just">
              <a:lnSpc>
                <a:spcPct val="150000"/>
              </a:lnSpc>
            </a:pPr>
            <a:r>
              <a:rPr lang="zh-TW" altLang="en-US" dirty="0"/>
              <a:t>對於假設</a:t>
            </a:r>
            <a:r>
              <a:rPr lang="en-US" altLang="zh-TW" dirty="0"/>
              <a:t>2</a:t>
            </a:r>
            <a:r>
              <a:rPr lang="zh-TW" altLang="en-US" dirty="0"/>
              <a:t>，與</a:t>
            </a:r>
            <a:r>
              <a:rPr lang="en-US" altLang="zh-TW" dirty="0" err="1"/>
              <a:t>Wickens</a:t>
            </a:r>
            <a:r>
              <a:rPr lang="en-US" altLang="zh-TW" dirty="0"/>
              <a:t> et al. (2004)</a:t>
            </a:r>
            <a:r>
              <a:rPr lang="zh-TW" altLang="en-US" dirty="0"/>
              <a:t>一致，時間壓力會導致生理活動增加，其中又以瞳孔直徑、呼吸頻率以及心率最為明顯。</a:t>
            </a:r>
            <a:endParaRPr lang="en-US" altLang="zh-TW" dirty="0"/>
          </a:p>
          <a:p>
            <a:pPr algn="just">
              <a:lnSpc>
                <a:spcPct val="150000"/>
              </a:lnSpc>
            </a:pPr>
            <a:r>
              <a:rPr lang="zh-TW" altLang="en-US" dirty="0"/>
              <a:t>對於假設</a:t>
            </a:r>
            <a:r>
              <a:rPr lang="en-US" altLang="zh-TW" dirty="0"/>
              <a:t>3</a:t>
            </a:r>
            <a:r>
              <a:rPr lang="zh-TW" altLang="en-US" dirty="0"/>
              <a:t>，則與</a:t>
            </a:r>
            <a:r>
              <a:rPr lang="en-US" altLang="zh-TW" dirty="0"/>
              <a:t>Maule and Hockey (1993)</a:t>
            </a:r>
            <a:r>
              <a:rPr lang="zh-TW" altLang="en-US" dirty="0"/>
              <a:t>一致，駕駛者會根據時間的限制而調整駕駛策略。</a:t>
            </a:r>
            <a:endParaRPr lang="en-US" altLang="zh-TW" dirty="0"/>
          </a:p>
          <a:p>
            <a:pPr algn="just">
              <a:lnSpc>
                <a:spcPct val="150000"/>
              </a:lnSpc>
            </a:pPr>
            <a:r>
              <a:rPr lang="zh-TW" altLang="en-US" dirty="0"/>
              <a:t>此研究的實驗順序為不平衡的，因為時間限制的部分是根據參與者的情況而訂定，故此研究並沒有控制學習效應所產生的影響，</a:t>
            </a:r>
            <a:r>
              <a:rPr lang="en-US" altLang="zh-TW" dirty="0"/>
              <a:t>T</a:t>
            </a:r>
            <a:r>
              <a:rPr lang="en-US" altLang="zh-TW" dirty="0">
                <a:sym typeface="Wingdings" panose="05000000000000000000" pitchFamily="2" charset="2"/>
              </a:rPr>
              <a:t>NTP</a:t>
            </a:r>
            <a:r>
              <a:rPr lang="zh-TW" altLang="en-US" dirty="0">
                <a:sym typeface="Wingdings" panose="05000000000000000000" pitchFamily="2" charset="2"/>
              </a:rPr>
              <a:t>的數據顯示多為下降的趨勢，可能為學習效應；但</a:t>
            </a:r>
            <a:r>
              <a:rPr lang="en-US" altLang="zh-TW" dirty="0">
                <a:sym typeface="Wingdings" panose="05000000000000000000" pitchFamily="2" charset="2"/>
              </a:rPr>
              <a:t>NTPTP</a:t>
            </a:r>
            <a:r>
              <a:rPr lang="zh-TW" altLang="en-US" dirty="0">
                <a:sym typeface="Wingdings" panose="05000000000000000000" pitchFamily="2" charset="2"/>
              </a:rPr>
              <a:t>則呈現上升的趨勢。</a:t>
            </a:r>
            <a:r>
              <a:rPr lang="zh-TW" altLang="en-US" dirty="0"/>
              <a:t>以平均瞳孔直徑舉例說明，三種會話統計數據分別為</a:t>
            </a:r>
            <a:r>
              <a:rPr lang="en-US" altLang="zh-TW" dirty="0"/>
              <a:t>T=5.38(mm)</a:t>
            </a:r>
            <a:r>
              <a:rPr lang="zh-TW" altLang="en-US" dirty="0"/>
              <a:t>、</a:t>
            </a:r>
            <a:r>
              <a:rPr lang="en-US" altLang="zh-TW" dirty="0"/>
              <a:t>NTP=5.19(mm) TP=5.37(mm)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2A396ED-5580-4176-BB45-274C93F0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BB586E-616E-4DAF-8F9C-C3D29767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Introduction</a:t>
            </a:r>
            <a:endParaRPr lang="zh-TW" altLang="en-US" sz="3200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008B12-ECC3-4987-B5E0-0EF1D57FE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3039"/>
            <a:ext cx="10058400" cy="51748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在</a:t>
            </a:r>
            <a:r>
              <a:rPr lang="en-US" altLang="zh-TW" dirty="0">
                <a:latin typeface="+mn-ea"/>
              </a:rPr>
              <a:t>Maule &amp; Hockey(1993) </a:t>
            </a:r>
            <a:r>
              <a:rPr lang="zh-TW" altLang="en-US" dirty="0">
                <a:latin typeface="+mn-ea"/>
              </a:rPr>
              <a:t>以及</a:t>
            </a:r>
            <a:r>
              <a:rPr lang="en-US" altLang="zh-TW" dirty="0" err="1">
                <a:latin typeface="+mn-ea"/>
              </a:rPr>
              <a:t>Cnossen</a:t>
            </a:r>
            <a:r>
              <a:rPr lang="en-US" altLang="zh-TW" dirty="0">
                <a:latin typeface="+mn-ea"/>
              </a:rPr>
              <a:t> et al.(2000)</a:t>
            </a:r>
            <a:r>
              <a:rPr lang="zh-TW" altLang="en-US" dirty="0">
                <a:latin typeface="+mn-ea"/>
              </a:rPr>
              <a:t>研究中指出，當讓駕駛者沒有限速的、盡可能的、快速的完成駕駛任務，並與有速度限制駕駛者相比較，前者的車道保持性能較差。</a:t>
            </a:r>
            <a:endParaRPr lang="en-US" altLang="zh-TW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而在</a:t>
            </a:r>
            <a:r>
              <a:rPr lang="en-US" altLang="zh-TW" dirty="0" err="1">
                <a:latin typeface="+mn-ea"/>
              </a:rPr>
              <a:t>Zhai</a:t>
            </a:r>
            <a:r>
              <a:rPr lang="en-US" altLang="zh-TW" dirty="0">
                <a:latin typeface="+mn-ea"/>
              </a:rPr>
              <a:t> et al.(2004)</a:t>
            </a:r>
            <a:r>
              <a:rPr lang="zh-TW" altLang="en-US" dirty="0">
                <a:latin typeface="+mn-ea"/>
              </a:rPr>
              <a:t>的研究中發現，當要求駕駛者準確地保持車道位置時，其駕駛速度會變慢；而當車道寬度增加時，其速度則增加。結果表明，時間壓力的影響可以對速度和車道的準確性進行分析。而以上兩種評估因素則與安全和事故密切相關。</a:t>
            </a:r>
            <a:r>
              <a:rPr lang="en-US" altLang="zh-TW" dirty="0">
                <a:latin typeface="+mn-ea"/>
              </a:rPr>
              <a:t>(</a:t>
            </a:r>
            <a:r>
              <a:rPr lang="en-US" altLang="zh-TW" dirty="0" err="1">
                <a:latin typeface="+mn-ea"/>
              </a:rPr>
              <a:t>Aarts</a:t>
            </a:r>
            <a:r>
              <a:rPr lang="en-US" altLang="zh-TW" dirty="0">
                <a:latin typeface="+mn-ea"/>
              </a:rPr>
              <a:t> &amp; Van </a:t>
            </a:r>
            <a:r>
              <a:rPr lang="en-US" altLang="zh-TW" dirty="0" err="1">
                <a:latin typeface="+mn-ea"/>
              </a:rPr>
              <a:t>Schagen</a:t>
            </a:r>
            <a:r>
              <a:rPr lang="en-US" altLang="zh-TW" dirty="0">
                <a:latin typeface="+mn-ea"/>
              </a:rPr>
              <a:t>, 2006; Cooper, 1997; </a:t>
            </a:r>
            <a:r>
              <a:rPr lang="en-US" altLang="zh-TW" dirty="0" err="1">
                <a:latin typeface="+mn-ea"/>
              </a:rPr>
              <a:t>Lajunen</a:t>
            </a:r>
            <a:r>
              <a:rPr lang="en-US" altLang="zh-TW" dirty="0">
                <a:latin typeface="+mn-ea"/>
              </a:rPr>
              <a:t>, 1997)</a:t>
            </a:r>
          </a:p>
          <a:p>
            <a:pPr algn="just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當人類承受壓力時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時間壓力</a:t>
            </a:r>
            <a:r>
              <a:rPr lang="en-US" altLang="zh-TW" dirty="0">
                <a:latin typeface="+mn-ea"/>
              </a:rPr>
              <a:t>)</a:t>
            </a:r>
            <a:r>
              <a:rPr lang="zh-TW" altLang="en-US" dirty="0">
                <a:latin typeface="+mn-ea"/>
              </a:rPr>
              <a:t>，通常會有多種生理反應，例如：瞳孔擴張、心跳加快、消化變慢、血管收縮等</a:t>
            </a:r>
            <a:r>
              <a:rPr lang="en-US" altLang="zh-TW" dirty="0">
                <a:latin typeface="+mn-ea"/>
              </a:rPr>
              <a:t>(</a:t>
            </a:r>
            <a:r>
              <a:rPr lang="de-DE" altLang="zh-TW" dirty="0">
                <a:latin typeface="+mn-ea"/>
              </a:rPr>
              <a:t>Cain, 2007; Kramer, 1991; Wickens et al., 2004)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1A9939-0C37-4D3E-8DB0-E9940985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BB586E-616E-4DAF-8F9C-C3D29767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Introduction</a:t>
            </a:r>
            <a:endParaRPr lang="zh-TW" altLang="en-US" sz="3200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008B12-ECC3-4987-B5E0-0EF1D57FE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3039"/>
            <a:ext cx="10058400" cy="51748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除了生理反應外，時間壓力還會影響身體的姿勢和動力學。</a:t>
            </a:r>
            <a:r>
              <a:rPr lang="nl-NL" altLang="zh-TW" dirty="0">
                <a:latin typeface="+mn-ea"/>
              </a:rPr>
              <a:t>(Birch</a:t>
            </a:r>
            <a:r>
              <a:rPr lang="de-DE" altLang="zh-TW" dirty="0">
                <a:latin typeface="+mn-ea"/>
              </a:rPr>
              <a:t> et al., </a:t>
            </a:r>
            <a:r>
              <a:rPr lang="nl-NL" altLang="zh-TW" dirty="0">
                <a:latin typeface="+mn-ea"/>
              </a:rPr>
              <a:t>2000; Bongers</a:t>
            </a:r>
            <a:r>
              <a:rPr lang="de-DE" altLang="zh-TW" dirty="0">
                <a:latin typeface="+mn-ea"/>
              </a:rPr>
              <a:t> et al., </a:t>
            </a:r>
            <a:r>
              <a:rPr lang="nl-NL" altLang="zh-TW" dirty="0">
                <a:latin typeface="+mn-ea"/>
              </a:rPr>
              <a:t>1993; Van </a:t>
            </a:r>
            <a:r>
              <a:rPr lang="de-DE" altLang="zh-TW" dirty="0">
                <a:latin typeface="+mn-ea"/>
              </a:rPr>
              <a:t> et al., </a:t>
            </a:r>
            <a:r>
              <a:rPr lang="nl-NL" altLang="zh-TW" dirty="0">
                <a:latin typeface="+mn-ea"/>
              </a:rPr>
              <a:t>2000)</a:t>
            </a:r>
          </a:p>
          <a:p>
            <a:pPr algn="just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在</a:t>
            </a:r>
            <a:r>
              <a:rPr lang="en-US" altLang="zh-TW" dirty="0" err="1">
                <a:latin typeface="+mn-ea"/>
              </a:rPr>
              <a:t>Riener</a:t>
            </a:r>
            <a:r>
              <a:rPr lang="en-US" altLang="zh-TW" dirty="0">
                <a:latin typeface="+mn-ea"/>
              </a:rPr>
              <a:t> </a:t>
            </a:r>
            <a:r>
              <a:rPr lang="de-DE" altLang="zh-TW" dirty="0">
                <a:latin typeface="+mn-ea"/>
              </a:rPr>
              <a:t> et al.(2008)</a:t>
            </a:r>
            <a:r>
              <a:rPr lang="zh-TW" altLang="en-US" dirty="0">
                <a:latin typeface="+mn-ea"/>
              </a:rPr>
              <a:t>研究中在座椅上使用了壓力的傳感器，發現駕駛者會根據彎道的半徑和行駛速度來調整姿勢。</a:t>
            </a:r>
            <a:endParaRPr lang="en-US" altLang="zh-TW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在</a:t>
            </a:r>
            <a:r>
              <a:rPr lang="en-US" altLang="zh-TW" dirty="0">
                <a:latin typeface="+mn-ea"/>
              </a:rPr>
              <a:t>Tran &amp; </a:t>
            </a:r>
            <a:r>
              <a:rPr lang="en-US" altLang="zh-TW" dirty="0" err="1">
                <a:latin typeface="+mn-ea"/>
              </a:rPr>
              <a:t>Trivesdi</a:t>
            </a:r>
            <a:r>
              <a:rPr lang="en-US" altLang="zh-TW" dirty="0">
                <a:latin typeface="+mn-ea"/>
              </a:rPr>
              <a:t>(2010)</a:t>
            </a:r>
            <a:r>
              <a:rPr lang="zh-TW" altLang="en-US" dirty="0">
                <a:latin typeface="+mn-ea"/>
              </a:rPr>
              <a:t>則使用了眼動追蹤系統，其研究指出當駕駛者處於放鬆狀態時，其姿勢為向後傾斜的姿勢；而專心於高速公路的駕駛任務時，其姿勢則為向前傾斜的姿勢。</a:t>
            </a:r>
            <a:endParaRPr lang="de-DE" altLang="zh-TW" dirty="0">
              <a:latin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1A9939-0C37-4D3E-8DB0-E9940985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8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B17E25-6A20-466A-8B4E-71ADB5A0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Hypothesis</a:t>
            </a:r>
            <a:endParaRPr lang="zh-TW" altLang="en-US" sz="3200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2D6C66-0310-433D-9D27-E4F6C4725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時間壓力對速度的影響：在時間壓力下，駕駛者的車速及控制動作的速度會增加。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時間壓力對生理指標的影響：在時間壓力下，駕駛者的生理活動會增加。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時間壓力對駕駛策略的影響：在時間壓力下，駕駛者會有一些策略，使他們可以更有效地完成駕駛任務，同時最大程度的減少撞車風險。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6D71801-4173-42F6-A0F9-0B50E200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1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0A603A-BC0E-4B34-A0CB-B8DD57CF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Participants</a:t>
            </a:r>
            <a:endParaRPr lang="zh-TW" altLang="en-US" sz="3200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C00830-0D54-42B5-AAEA-2774CE5BA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54</a:t>
            </a:r>
            <a:r>
              <a:rPr lang="zh-TW" altLang="en-US" dirty="0"/>
              <a:t>位參與者，</a:t>
            </a:r>
            <a:r>
              <a:rPr lang="en-US" altLang="zh-TW" dirty="0"/>
              <a:t>46</a:t>
            </a:r>
            <a:r>
              <a:rPr lang="zh-TW" altLang="en-US" dirty="0"/>
              <a:t>位男性</a:t>
            </a:r>
            <a:r>
              <a:rPr lang="en-US" altLang="zh-TW" dirty="0"/>
              <a:t>(</a:t>
            </a:r>
            <a:r>
              <a:rPr lang="zh-TW" altLang="en-US" dirty="0"/>
              <a:t>平均年齡：</a:t>
            </a:r>
            <a:r>
              <a:rPr lang="en-US" altLang="zh-TW" dirty="0"/>
              <a:t>28.5±4.3)</a:t>
            </a:r>
            <a:r>
              <a:rPr lang="zh-TW" altLang="en-US" dirty="0"/>
              <a:t>，</a:t>
            </a:r>
            <a:r>
              <a:rPr lang="en-US" altLang="zh-TW" dirty="0"/>
              <a:t>8</a:t>
            </a:r>
            <a:r>
              <a:rPr lang="zh-TW" altLang="en-US" dirty="0"/>
              <a:t>位女性</a:t>
            </a:r>
            <a:r>
              <a:rPr lang="en-US" altLang="zh-TW" dirty="0"/>
              <a:t>(</a:t>
            </a:r>
            <a:r>
              <a:rPr lang="zh-TW" altLang="en-US" dirty="0"/>
              <a:t>平均年齡：</a:t>
            </a:r>
            <a:r>
              <a:rPr lang="en-US" altLang="zh-TW" dirty="0"/>
              <a:t>27±2.9)</a:t>
            </a:r>
          </a:p>
          <a:p>
            <a:r>
              <a:rPr lang="zh-TW" altLang="en-US" dirty="0"/>
              <a:t>持有有效駕照 </a:t>
            </a:r>
            <a:r>
              <a:rPr lang="en-US" altLang="zh-TW" dirty="0"/>
              <a:t>(</a:t>
            </a:r>
            <a:r>
              <a:rPr lang="zh-TW" altLang="en-US" dirty="0"/>
              <a:t>平均駕駛年份：</a:t>
            </a:r>
            <a:r>
              <a:rPr lang="en-US" altLang="zh-TW" dirty="0"/>
              <a:t>9.1±4.5) </a:t>
            </a:r>
          </a:p>
          <a:p>
            <a:r>
              <a:rPr lang="zh-TW" altLang="en-US" dirty="0"/>
              <a:t>視力正常或矯正過，其中有</a:t>
            </a:r>
            <a:r>
              <a:rPr lang="en-US" altLang="zh-TW" dirty="0"/>
              <a:t>18</a:t>
            </a:r>
            <a:r>
              <a:rPr lang="zh-TW" altLang="en-US" dirty="0"/>
              <a:t>位有戴隱形眼鏡或眼鏡</a:t>
            </a:r>
            <a:endParaRPr lang="en-US" altLang="zh-TW" dirty="0"/>
          </a:p>
          <a:p>
            <a:r>
              <a:rPr lang="zh-TW" altLang="en-US" dirty="0"/>
              <a:t>填寫人口統計問卷以及跟模擬有關的經驗</a:t>
            </a:r>
            <a:endParaRPr lang="en-US" altLang="zh-TW" dirty="0"/>
          </a:p>
          <a:p>
            <a:r>
              <a:rPr lang="zh-TW" altLang="en-US" dirty="0"/>
              <a:t>有</a:t>
            </a:r>
            <a:r>
              <a:rPr lang="en-US" altLang="zh-TW" dirty="0"/>
              <a:t>20</a:t>
            </a:r>
            <a:r>
              <a:rPr lang="zh-TW" altLang="en-US" dirty="0"/>
              <a:t>位有駕駛模擬器的使用經驗</a:t>
            </a:r>
            <a:r>
              <a:rPr lang="en-US" altLang="zh-TW" dirty="0"/>
              <a:t>(</a:t>
            </a:r>
            <a:r>
              <a:rPr lang="zh-TW" altLang="en-US" dirty="0"/>
              <a:t>平均：</a:t>
            </a:r>
            <a:r>
              <a:rPr lang="en-US" altLang="zh-TW" dirty="0"/>
              <a:t>0.59±1.12</a:t>
            </a:r>
            <a:r>
              <a:rPr lang="zh-TW" altLang="en-US" dirty="0"/>
              <a:t>，</a:t>
            </a:r>
            <a:r>
              <a:rPr lang="en-US" altLang="zh-TW" dirty="0"/>
              <a:t>N=54)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7090CA80-EFF0-4F82-B720-2730FF5A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BC8F92C-C6A5-4F5C-9B2E-FA4ABF9C4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9861"/>
              </p:ext>
            </p:extLst>
          </p:nvPr>
        </p:nvGraphicFramePr>
        <p:xfrm>
          <a:off x="1112739" y="3589382"/>
          <a:ext cx="9788136" cy="323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356">
                  <a:extLst>
                    <a:ext uri="{9D8B030D-6E8A-4147-A177-3AD203B41FA5}">
                      <a16:colId xmlns:a16="http://schemas.microsoft.com/office/drawing/2014/main" val="3228704605"/>
                    </a:ext>
                  </a:extLst>
                </a:gridCol>
                <a:gridCol w="1631356">
                  <a:extLst>
                    <a:ext uri="{9D8B030D-6E8A-4147-A177-3AD203B41FA5}">
                      <a16:colId xmlns:a16="http://schemas.microsoft.com/office/drawing/2014/main" val="419070927"/>
                    </a:ext>
                  </a:extLst>
                </a:gridCol>
                <a:gridCol w="1631356">
                  <a:extLst>
                    <a:ext uri="{9D8B030D-6E8A-4147-A177-3AD203B41FA5}">
                      <a16:colId xmlns:a16="http://schemas.microsoft.com/office/drawing/2014/main" val="3502751766"/>
                    </a:ext>
                  </a:extLst>
                </a:gridCol>
                <a:gridCol w="1631356">
                  <a:extLst>
                    <a:ext uri="{9D8B030D-6E8A-4147-A177-3AD203B41FA5}">
                      <a16:colId xmlns:a16="http://schemas.microsoft.com/office/drawing/2014/main" val="3130609638"/>
                    </a:ext>
                  </a:extLst>
                </a:gridCol>
                <a:gridCol w="1631356">
                  <a:extLst>
                    <a:ext uri="{9D8B030D-6E8A-4147-A177-3AD203B41FA5}">
                      <a16:colId xmlns:a16="http://schemas.microsoft.com/office/drawing/2014/main" val="2742901933"/>
                    </a:ext>
                  </a:extLst>
                </a:gridCol>
                <a:gridCol w="1631356">
                  <a:extLst>
                    <a:ext uri="{9D8B030D-6E8A-4147-A177-3AD203B41FA5}">
                      <a16:colId xmlns:a16="http://schemas.microsoft.com/office/drawing/2014/main" val="22294118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在過去的</a:t>
                      </a: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個月中，平均玩電腦或電動幾次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在過去的</a:t>
                      </a: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個月中，平均開車幾次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最高學歷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133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每天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每天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小學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8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每週</a:t>
                      </a:r>
                      <a:r>
                        <a:rPr lang="en-US" altLang="zh-TW" dirty="0"/>
                        <a:t>4~6</a:t>
                      </a:r>
                      <a:r>
                        <a:rPr lang="zh-TW" altLang="en-US" dirty="0"/>
                        <a:t>天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每週</a:t>
                      </a:r>
                      <a:r>
                        <a:rPr lang="en-US" altLang="zh-TW" dirty="0"/>
                        <a:t>4~6</a:t>
                      </a:r>
                      <a:r>
                        <a:rPr lang="zh-TW" altLang="en-US" dirty="0"/>
                        <a:t>天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高中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9998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每週</a:t>
                      </a:r>
                      <a:r>
                        <a:rPr lang="en-US" altLang="zh-TW" dirty="0"/>
                        <a:t>1~3</a:t>
                      </a:r>
                      <a:r>
                        <a:rPr lang="zh-TW" altLang="en-US" dirty="0"/>
                        <a:t>天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每週</a:t>
                      </a:r>
                      <a:r>
                        <a:rPr lang="en-US" altLang="zh-TW" dirty="0"/>
                        <a:t>1~3</a:t>
                      </a:r>
                      <a:r>
                        <a:rPr lang="zh-TW" altLang="en-US" dirty="0"/>
                        <a:t>天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大學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3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大約每週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次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大約每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週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次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碩士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8315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每月少於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次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大約每週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次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79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從來沒有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每月少於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次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9175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從來沒有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03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36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D390B0-B565-4C80-9A62-CAF5C77C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Apparatus</a:t>
            </a:r>
            <a:endParaRPr lang="zh-TW" altLang="en-US" sz="3200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B9D33C-76F1-4D43-9E6E-6854F49B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3040"/>
            <a:ext cx="5473565" cy="4709160"/>
          </a:xfrm>
        </p:spPr>
        <p:txBody>
          <a:bodyPr/>
          <a:lstStyle/>
          <a:p>
            <a:pPr algn="just"/>
            <a:r>
              <a:rPr lang="en-US" altLang="zh-TW" dirty="0"/>
              <a:t>Green Dino </a:t>
            </a:r>
            <a:r>
              <a:rPr lang="zh-TW" altLang="en-US" dirty="0"/>
              <a:t>駕駛模擬器 </a:t>
            </a:r>
            <a:r>
              <a:rPr lang="en-US" altLang="zh-TW" dirty="0"/>
              <a:t>(</a:t>
            </a:r>
            <a:r>
              <a:rPr lang="zh-TW" altLang="en-US" dirty="0"/>
              <a:t>荷蘭，瓦賀寧恩大學</a:t>
            </a:r>
            <a:r>
              <a:rPr lang="en-US" altLang="zh-TW" dirty="0"/>
              <a:t>)</a:t>
            </a:r>
          </a:p>
          <a:p>
            <a:pPr algn="just"/>
            <a:r>
              <a:rPr lang="en-US" altLang="zh-TW" dirty="0"/>
              <a:t>3</a:t>
            </a:r>
            <a:r>
              <a:rPr lang="zh-TW" altLang="en-US" dirty="0"/>
              <a:t>台投影機架設</a:t>
            </a:r>
            <a:r>
              <a:rPr lang="en-US" altLang="zh-TW" dirty="0"/>
              <a:t>180</a:t>
            </a:r>
            <a:r>
              <a:rPr lang="zh-TW" altLang="en-US" dirty="0"/>
              <a:t>度螢幕</a:t>
            </a:r>
            <a:endParaRPr lang="en-US" altLang="zh-TW" dirty="0"/>
          </a:p>
          <a:p>
            <a:pPr algn="just"/>
            <a:r>
              <a:rPr lang="en-US" altLang="zh-TW" dirty="0"/>
              <a:t>Smart Eye</a:t>
            </a:r>
            <a:r>
              <a:rPr lang="zh-TW" altLang="en-US" dirty="0"/>
              <a:t>眼動追蹤系統</a:t>
            </a:r>
            <a:r>
              <a:rPr lang="en-US" altLang="zh-TW" dirty="0"/>
              <a:t>(v5.9)</a:t>
            </a:r>
            <a:r>
              <a:rPr lang="zh-TW" altLang="en-US" dirty="0"/>
              <a:t>紀錄眼睛和頭部運動</a:t>
            </a:r>
            <a:endParaRPr lang="en-US" altLang="zh-TW" dirty="0"/>
          </a:p>
          <a:p>
            <a:pPr algn="just"/>
            <a:r>
              <a:rPr lang="zh-TW" altLang="en-US" dirty="0"/>
              <a:t>在左右鎖骨及左胸下方配戴三個一次性的電極引線測量心電圖</a:t>
            </a:r>
            <a:r>
              <a:rPr lang="en-US" altLang="zh-TW" dirty="0"/>
              <a:t>(ECG)</a:t>
            </a:r>
            <a:r>
              <a:rPr lang="zh-TW" altLang="en-US" dirty="0"/>
              <a:t>並記錄在</a:t>
            </a:r>
            <a:r>
              <a:rPr lang="en-US" altLang="zh-TW" dirty="0"/>
              <a:t>Mobile8 (Twente Medical Systems International)</a:t>
            </a:r>
            <a:r>
              <a:rPr lang="zh-TW" altLang="en-US" dirty="0"/>
              <a:t>的設備上</a:t>
            </a:r>
            <a:endParaRPr lang="en-US" altLang="zh-TW" dirty="0"/>
          </a:p>
          <a:p>
            <a:pPr algn="just"/>
            <a:r>
              <a:rPr lang="zh-TW" altLang="en-US" dirty="0"/>
              <a:t>在胸前配戴感應式安全帶</a:t>
            </a:r>
            <a:r>
              <a:rPr lang="en-US" altLang="zh-TW" dirty="0"/>
              <a:t>(Sleep Sense)</a:t>
            </a:r>
            <a:r>
              <a:rPr lang="zh-TW" altLang="en-US" dirty="0"/>
              <a:t>測量吸氣和呼吸期間胸腔的膨脹</a:t>
            </a:r>
            <a:endParaRPr lang="en-US" altLang="zh-TW" dirty="0"/>
          </a:p>
          <a:p>
            <a:pPr algn="just"/>
            <a:r>
              <a:rPr lang="zh-TW" altLang="en-US" dirty="0"/>
              <a:t>在腳踝跟腕部配戴四個無限慣性</a:t>
            </a:r>
            <a:r>
              <a:rPr lang="en-US" altLang="zh-TW" dirty="0"/>
              <a:t>3D</a:t>
            </a:r>
            <a:r>
              <a:rPr lang="zh-TW" altLang="en-US" dirty="0"/>
              <a:t>運動追蹤器</a:t>
            </a:r>
            <a:r>
              <a:rPr lang="en-US" altLang="zh-TW" dirty="0"/>
              <a:t>(</a:t>
            </a:r>
            <a:r>
              <a:rPr lang="en-US" altLang="zh-TW" dirty="0" err="1"/>
              <a:t>Xsens</a:t>
            </a:r>
            <a:r>
              <a:rPr lang="en-US" altLang="zh-TW" dirty="0"/>
              <a:t> </a:t>
            </a:r>
            <a:r>
              <a:rPr lang="en-US" altLang="zh-TW" dirty="0" err="1"/>
              <a:t>MTw</a:t>
            </a:r>
            <a:r>
              <a:rPr lang="en-US" altLang="zh-TW" dirty="0"/>
              <a:t>)</a:t>
            </a:r>
            <a:r>
              <a:rPr lang="zh-TW" altLang="en-US" dirty="0"/>
              <a:t>測量肢體運動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EC122AE-EE08-45B5-A848-D71778C64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645" y="1602640"/>
            <a:ext cx="5253852" cy="3652720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83F3CC-FE11-4DF4-87D3-62C3EEF9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7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722694-F14A-482D-86E4-4DC494C9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</a:rPr>
              <a:t>Procedures</a:t>
            </a:r>
            <a:endParaRPr lang="zh-TW" altLang="en-US" sz="3200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7E2726-FB28-463D-B1DE-1141555B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3040"/>
            <a:ext cx="10058400" cy="464479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解釋實驗步驟並填寫人口統計問卷、</a:t>
            </a:r>
            <a:r>
              <a:rPr lang="en-US" altLang="zh-TW" dirty="0"/>
              <a:t>Mini-DBQ(Mini Driver Behavior Questionnaire)</a:t>
            </a:r>
            <a:r>
              <a:rPr lang="zh-TW" altLang="en-US" dirty="0"/>
              <a:t>問卷</a:t>
            </a:r>
            <a:r>
              <a:rPr lang="en-US" altLang="zh-TW" dirty="0"/>
              <a:t>(</a:t>
            </a:r>
            <a:r>
              <a:rPr lang="zh-TW" altLang="en-US" dirty="0"/>
              <a:t>檢測異常駕駛行為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MDSI(Multidimensional</a:t>
            </a:r>
            <a:r>
              <a:rPr lang="zh-TW" altLang="en-US" dirty="0"/>
              <a:t> </a:t>
            </a:r>
            <a:r>
              <a:rPr lang="en-US" altLang="zh-TW" dirty="0"/>
              <a:t>Driving Style Inventory)</a:t>
            </a:r>
            <a:r>
              <a:rPr lang="zh-TW" altLang="en-US" dirty="0"/>
              <a:t>問卷</a:t>
            </a:r>
            <a:r>
              <a:rPr lang="en-US" altLang="zh-TW" dirty="0"/>
              <a:t>(</a:t>
            </a:r>
            <a:r>
              <a:rPr lang="zh-TW" altLang="en-US" dirty="0"/>
              <a:t>評估駕駛風格</a:t>
            </a:r>
            <a:r>
              <a:rPr lang="en-US" altLang="zh-TW" dirty="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觀看</a:t>
            </a:r>
            <a:r>
              <a:rPr lang="en-US" altLang="zh-TW" dirty="0"/>
              <a:t>5</a:t>
            </a:r>
            <a:r>
              <a:rPr lang="zh-TW" altLang="en-US" dirty="0"/>
              <a:t>分鐘指導影片、解釋模擬器操作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進行無時間壓力會話訓練</a:t>
            </a:r>
            <a:r>
              <a:rPr lang="en-US" altLang="zh-TW" dirty="0"/>
              <a:t>(NTP)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安裝慣性運動追蹤器在腳踝手腕上、三個測量</a:t>
            </a:r>
            <a:r>
              <a:rPr lang="en-US" altLang="zh-TW" dirty="0"/>
              <a:t>ECG</a:t>
            </a:r>
            <a:r>
              <a:rPr lang="zh-TW" altLang="en-US" dirty="0"/>
              <a:t>電極引線以</a:t>
            </a:r>
            <a:r>
              <a:rPr lang="en-US" altLang="zh-TW" dirty="0"/>
              <a:t>Lead II</a:t>
            </a:r>
            <a:r>
              <a:rPr lang="zh-TW" altLang="en-US" dirty="0"/>
              <a:t>的配置方式安裝在左右鎖骨下方及左胸肌下方，及配戴感應式安全帶於胸骨的隔膜水平，並調整至舒適</a:t>
            </a:r>
            <a:r>
              <a:rPr lang="en-US" altLang="zh-TW" dirty="0"/>
              <a:t>(</a:t>
            </a:r>
            <a:r>
              <a:rPr lang="zh-TW" altLang="en-US" dirty="0"/>
              <a:t>拉緊但不會不舒適的狀態</a:t>
            </a:r>
            <a:r>
              <a:rPr lang="en-US" altLang="zh-TW" dirty="0"/>
              <a:t>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49B3E3E-883D-45DA-85E2-82F298FF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72BF04-89E4-4F83-95DD-9CC91D1A5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75557"/>
            <a:ext cx="10058400" cy="305344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rabicPeriod" startAt="5"/>
            </a:pPr>
            <a:r>
              <a:rPr lang="zh-TW" altLang="en-US" dirty="0"/>
              <a:t>坐在駕駛模擬器中，並進行眼動儀校正</a:t>
            </a:r>
            <a:endParaRPr lang="en-US" altLang="zh-TW" dirty="0"/>
          </a:p>
          <a:p>
            <a:pPr marL="457200" indent="-457200">
              <a:lnSpc>
                <a:spcPct val="160000"/>
              </a:lnSpc>
              <a:buFont typeface="+mj-lt"/>
              <a:buAutoNum type="arabicPeriod" startAt="5"/>
            </a:pPr>
            <a:r>
              <a:rPr lang="zh-TW" altLang="en-US" dirty="0"/>
              <a:t>放鬆身心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口頭重複說明</a:t>
            </a:r>
            <a:r>
              <a:rPr lang="en-US" altLang="zh-TW" dirty="0">
                <a:sym typeface="Wingdings" panose="05000000000000000000" pitchFamily="2" charset="2"/>
              </a:rPr>
              <a:t>T</a:t>
            </a:r>
            <a:r>
              <a:rPr lang="zh-TW" altLang="en-US" dirty="0">
                <a:sym typeface="Wingdings" panose="05000000000000000000" pitchFamily="2" charset="2"/>
              </a:rPr>
              <a:t>和</a:t>
            </a:r>
            <a:r>
              <a:rPr lang="en-US" altLang="zh-TW" dirty="0">
                <a:sym typeface="Wingdings" panose="05000000000000000000" pitchFamily="2" charset="2"/>
              </a:rPr>
              <a:t>NTP</a:t>
            </a:r>
            <a:r>
              <a:rPr lang="zh-TW" altLang="en-US" dirty="0">
                <a:sym typeface="Wingdings" panose="05000000000000000000" pitchFamily="2" charset="2"/>
              </a:rPr>
              <a:t>會話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訓練會話</a:t>
            </a:r>
            <a:r>
              <a:rPr lang="en-US" altLang="zh-TW" dirty="0"/>
              <a:t>(T)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無時間壓力會話</a:t>
            </a:r>
            <a:r>
              <a:rPr lang="en-US" altLang="zh-TW" dirty="0">
                <a:sym typeface="Wingdings" panose="05000000000000000000" pitchFamily="2" charset="2"/>
              </a:rPr>
              <a:t>(NTP)</a:t>
            </a:r>
            <a:r>
              <a:rPr lang="zh-TW" altLang="en-US" dirty="0">
                <a:sym typeface="Wingdings" panose="05000000000000000000" pitchFamily="2" charset="2"/>
              </a:rPr>
              <a:t>觀看</a:t>
            </a:r>
            <a:r>
              <a:rPr lang="en-US" altLang="zh-TW" dirty="0">
                <a:sym typeface="Wingdings" panose="05000000000000000000" pitchFamily="2" charset="2"/>
              </a:rPr>
              <a:t>TP</a:t>
            </a:r>
            <a:r>
              <a:rPr lang="zh-TW" altLang="en-US" dirty="0">
                <a:sym typeface="Wingdings" panose="05000000000000000000" pitchFamily="2" charset="2"/>
              </a:rPr>
              <a:t>會話的說明影片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時間壓力會話</a:t>
            </a:r>
            <a:r>
              <a:rPr lang="en-US" altLang="zh-TW" dirty="0">
                <a:sym typeface="Wingdings" panose="05000000000000000000" pitchFamily="2" charset="2"/>
              </a:rPr>
              <a:t>(TP)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 startAt="5"/>
            </a:pPr>
            <a:r>
              <a:rPr lang="zh-TW" altLang="en-US" dirty="0"/>
              <a:t>每次會話後會休息</a:t>
            </a:r>
            <a:r>
              <a:rPr lang="en-US" altLang="zh-TW" dirty="0"/>
              <a:t>5</a:t>
            </a:r>
            <a:r>
              <a:rPr lang="zh-TW" altLang="en-US" dirty="0"/>
              <a:t>分鐘，</a:t>
            </a:r>
            <a:r>
              <a:rPr lang="en-US" altLang="zh-TW" dirty="0"/>
              <a:t>(</a:t>
            </a:r>
            <a:r>
              <a:rPr lang="zh-TW" altLang="en-US" dirty="0"/>
              <a:t>在模擬器中保持坐姿</a:t>
            </a:r>
            <a:r>
              <a:rPr lang="en-US" altLang="zh-TW" dirty="0"/>
              <a:t>)</a:t>
            </a:r>
            <a:r>
              <a:rPr lang="zh-TW" altLang="en-US" dirty="0"/>
              <a:t>，並填寫</a:t>
            </a:r>
            <a:r>
              <a:rPr lang="en-US" altLang="zh-TW" dirty="0"/>
              <a:t>NASA-TLX</a:t>
            </a:r>
            <a:r>
              <a:rPr lang="zh-TW" altLang="en-US" dirty="0"/>
              <a:t>測量工作量、時間感知的壓力問卷，及對駕駛任務的</a:t>
            </a:r>
            <a:r>
              <a:rPr lang="en-US" altLang="zh-TW" dirty="0"/>
              <a:t>6</a:t>
            </a:r>
            <a:r>
              <a:rPr lang="zh-TW" altLang="en-US" dirty="0"/>
              <a:t>項信心問卷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41B51F-43F4-4219-978E-D0A162B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57F4F3E-3768-430B-AAE0-775D5C671092}"/>
              </a:ext>
            </a:extLst>
          </p:cNvPr>
          <p:cNvSpPr txBox="1"/>
          <p:nvPr/>
        </p:nvSpPr>
        <p:spPr>
          <a:xfrm>
            <a:off x="1353312" y="3557016"/>
            <a:ext cx="9601200" cy="28041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rebuchet MS" panose="020B0603020202020204" pitchFamily="34" charset="0"/>
              <a:buChar char="▪"/>
            </a:pPr>
            <a:r>
              <a:rPr lang="zh-TW" altLang="en-US" dirty="0"/>
              <a:t>訓練</a:t>
            </a:r>
            <a:r>
              <a:rPr lang="en-US" altLang="zh-TW" dirty="0"/>
              <a:t>training session(T)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rebuchet MS" panose="020B0603020202020204" pitchFamily="34" charset="0"/>
              <a:buChar char="▪"/>
            </a:pPr>
            <a:r>
              <a:rPr lang="zh-TW" altLang="en-US" dirty="0"/>
              <a:t>無時間壓力</a:t>
            </a:r>
            <a:r>
              <a:rPr lang="en-US" altLang="zh-TW" dirty="0"/>
              <a:t>no time pressure session(NTP)</a:t>
            </a:r>
            <a:r>
              <a:rPr lang="zh-TW" altLang="en-US" dirty="0"/>
              <a:t>：駕駛者會有足夠的時間完成駕駛任務。</a:t>
            </a:r>
            <a:endParaRPr lang="en-US" altLang="zh-TW" dirty="0"/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rebuchet MS" panose="020B0603020202020204" pitchFamily="34" charset="0"/>
              <a:buChar char="▪"/>
            </a:pPr>
            <a:r>
              <a:rPr lang="zh-TW" altLang="en-US" dirty="0"/>
              <a:t>時間壓力</a:t>
            </a:r>
            <a:r>
              <a:rPr lang="en-US" altLang="zh-TW" dirty="0"/>
              <a:t>time pressure session(TP)</a:t>
            </a:r>
            <a:r>
              <a:rPr lang="zh-TW" altLang="en-US" dirty="0"/>
              <a:t>：要求駕駛者於</a:t>
            </a:r>
            <a:r>
              <a:rPr lang="en-US" altLang="zh-TW" dirty="0"/>
              <a:t>NTP</a:t>
            </a:r>
            <a:r>
              <a:rPr lang="zh-TW" altLang="en-US" dirty="0"/>
              <a:t>完成時間的</a:t>
            </a:r>
            <a:r>
              <a:rPr lang="en-US" altLang="zh-TW" dirty="0"/>
              <a:t>80%</a:t>
            </a:r>
            <a:r>
              <a:rPr lang="zh-TW" altLang="en-US" dirty="0"/>
              <a:t>之內完成駕駛任務</a:t>
            </a:r>
            <a:r>
              <a:rPr lang="en-US" altLang="zh-TW" dirty="0"/>
              <a:t>(</a:t>
            </a:r>
            <a:r>
              <a:rPr lang="zh-TW" altLang="en-US" dirty="0"/>
              <a:t>最低為</a:t>
            </a:r>
            <a:r>
              <a:rPr lang="en-US" altLang="zh-TW" dirty="0"/>
              <a:t>7</a:t>
            </a:r>
            <a:r>
              <a:rPr lang="zh-TW" altLang="en-US" dirty="0"/>
              <a:t>分</a:t>
            </a:r>
            <a:r>
              <a:rPr lang="en-US" altLang="zh-TW" dirty="0"/>
              <a:t>20</a:t>
            </a:r>
            <a:r>
              <a:rPr lang="zh-TW" altLang="en-US" dirty="0"/>
              <a:t>秒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rebuchet MS" panose="020B0603020202020204" pitchFamily="34" charset="0"/>
              <a:buChar char="▪"/>
            </a:pPr>
            <a:r>
              <a:rPr lang="zh-TW" altLang="en-US" dirty="0"/>
              <a:t>在</a:t>
            </a:r>
            <a:r>
              <a:rPr lang="en-US" altLang="zh-TW" dirty="0"/>
              <a:t>NTP</a:t>
            </a:r>
            <a:r>
              <a:rPr lang="zh-TW" altLang="en-US" dirty="0"/>
              <a:t>及</a:t>
            </a:r>
            <a:r>
              <a:rPr lang="en-US" altLang="zh-TW" dirty="0"/>
              <a:t>TP</a:t>
            </a:r>
            <a:r>
              <a:rPr lang="zh-TW" altLang="en-US" dirty="0"/>
              <a:t>會話期間，經過的時間都會顯示在虛擬的儀表板上，且都會有虛擬乘客的聲音</a:t>
            </a:r>
            <a:r>
              <a:rPr lang="en-US" altLang="zh-TW" dirty="0"/>
              <a:t>(</a:t>
            </a:r>
            <a:r>
              <a:rPr lang="zh-TW" altLang="en-US" dirty="0"/>
              <a:t>每</a:t>
            </a:r>
            <a:r>
              <a:rPr lang="en-US" altLang="zh-TW" dirty="0"/>
              <a:t>15</a:t>
            </a:r>
            <a:r>
              <a:rPr lang="zh-TW" altLang="en-US" dirty="0"/>
              <a:t>秒</a:t>
            </a:r>
            <a:r>
              <a:rPr lang="en-US" altLang="zh-TW" dirty="0"/>
              <a:t>1</a:t>
            </a:r>
            <a:r>
              <a:rPr lang="zh-TW" altLang="en-US" dirty="0"/>
              <a:t>句</a:t>
            </a:r>
            <a:r>
              <a:rPr lang="en-US" altLang="zh-TW" dirty="0"/>
              <a:t>) </a:t>
            </a:r>
            <a:r>
              <a:rPr lang="zh-TW" altLang="en-US" dirty="0"/>
              <a:t>，</a:t>
            </a:r>
            <a:r>
              <a:rPr lang="en-US" altLang="zh-TW" dirty="0"/>
              <a:t>NTP</a:t>
            </a:r>
            <a:r>
              <a:rPr lang="zh-TW" altLang="en-US" dirty="0"/>
              <a:t>：談論休閒相關話題；</a:t>
            </a:r>
            <a:r>
              <a:rPr lang="en-US" altLang="zh-TW" dirty="0"/>
              <a:t>TP</a:t>
            </a:r>
            <a:r>
              <a:rPr lang="zh-TW" altLang="en-US" dirty="0"/>
              <a:t>：乘客抱怨遲到，激勵駕駛者快一點。</a:t>
            </a:r>
          </a:p>
        </p:txBody>
      </p:sp>
    </p:spTree>
    <p:extLst>
      <p:ext uri="{BB962C8B-B14F-4D97-AF65-F5344CB8AC3E}">
        <p14:creationId xmlns:p14="http://schemas.microsoft.com/office/powerpoint/2010/main" val="2050111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1628</TotalTime>
  <Words>3883</Words>
  <Application>Microsoft Office PowerPoint</Application>
  <PresentationFormat>寬螢幕</PresentationFormat>
  <Paragraphs>516</Paragraphs>
  <Slides>24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微軟正黑體</vt:lpstr>
      <vt:lpstr>新細明體</vt:lpstr>
      <vt:lpstr>Calibri</vt:lpstr>
      <vt:lpstr>Georgia</vt:lpstr>
      <vt:lpstr>Trebuchet MS</vt:lpstr>
      <vt:lpstr>Wingdings</vt:lpstr>
      <vt:lpstr>木刻字型</vt:lpstr>
      <vt:lpstr>The effects of time pressure on driver performance and physiological activity:  A driving simulator study</vt:lpstr>
      <vt:lpstr>Introduction</vt:lpstr>
      <vt:lpstr>Introduction</vt:lpstr>
      <vt:lpstr>Introduction</vt:lpstr>
      <vt:lpstr>Hypothesis</vt:lpstr>
      <vt:lpstr>Participants</vt:lpstr>
      <vt:lpstr>Apparatus</vt:lpstr>
      <vt:lpstr>Procedures</vt:lpstr>
      <vt:lpstr>PowerPoint 簡報</vt:lpstr>
      <vt:lpstr>Mini-DBQ(Mini Driver Behavior Questionnaire)</vt:lpstr>
      <vt:lpstr>MDSI(Multidimensional Driving Style Inventory)</vt:lpstr>
      <vt:lpstr>MDSI(Multidimensional Driving Style Inventory)</vt:lpstr>
      <vt:lpstr>MDSI(Multidimensional Driving Style Inventory)</vt:lpstr>
      <vt:lpstr>MDSI(Multidimensional Driving Style Inventory)</vt:lpstr>
      <vt:lpstr>MDSI(Multidimensional Driving Style Inventory)</vt:lpstr>
      <vt:lpstr>Self-report measures</vt:lpstr>
      <vt:lpstr>NTP &amp; TP Driving environment</vt:lpstr>
      <vt:lpstr>The effects of time pressure on the dependent measures</vt:lpstr>
      <vt:lpstr>PowerPoint 簡報</vt:lpstr>
      <vt:lpstr>PowerPoint 簡報</vt:lpstr>
      <vt:lpstr>Obstacle overtaking</vt:lpstr>
      <vt:lpstr>Intersection crossing</vt:lpstr>
      <vt:lpstr>Car following</vt:lpstr>
      <vt:lpstr>Discussion &amp;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time pressure on driver performance and physiological activity:  A driving simulator study</dc:title>
  <dc:creator>user</dc:creator>
  <cp:lastModifiedBy>user</cp:lastModifiedBy>
  <cp:revision>83</cp:revision>
  <dcterms:created xsi:type="dcterms:W3CDTF">2020-03-11T08:10:06Z</dcterms:created>
  <dcterms:modified xsi:type="dcterms:W3CDTF">2020-03-20T05:28:34Z</dcterms:modified>
</cp:coreProperties>
</file>